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68" r:id="rId2"/>
    <p:sldId id="276" r:id="rId3"/>
    <p:sldId id="277" r:id="rId4"/>
    <p:sldId id="269" r:id="rId5"/>
    <p:sldId id="270" r:id="rId6"/>
    <p:sldId id="271" r:id="rId7"/>
    <p:sldId id="272" r:id="rId8"/>
    <p:sldId id="273" r:id="rId9"/>
    <p:sldId id="274" r:id="rId10"/>
    <p:sldId id="275" r:id="rId11"/>
    <p:sldId id="279" r:id="rId12"/>
    <p:sldId id="280"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showGuides="1">
      <p:cViewPr varScale="1">
        <p:scale>
          <a:sx n="58" d="100"/>
          <a:sy n="58" d="100"/>
        </p:scale>
        <p:origin x="920" y="23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r>
              <a:t>Kearney et al, 2020 provides full documentation of the most recent version of the Bering10K model.  It also quantifies the model’s ability to reproduce key physical features of biological importance as well as its skill in capturing the seasonal and interannual variations in primary and secondary productivity over the past several decades.  This validation focuses on the eastern Bering Sea shelf region.  The highlights…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xfrm>
            <a:off x="381000" y="685800"/>
            <a:ext cx="6096000" cy="3429000"/>
          </a:xfrm>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So, in summary, the Bering10K model does quite well in capturing the physical dynamics of the eastern Bering Sea shelf.  It does decently at capturing the mean state of primary production across the shelf.  However, it is limited in its ability to capture the HNLC basin, under-ice and ice-associated  bloom dynamics, and early-season bloom variations.  This paper did not venture too far into validation of zooplankton dynamics; however, initial analysis suggests that skill may be limited here.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t>First, sea ice.  Sea ice plays a key role in modulating many biophysical properties, such as surface and bottom temperature, stratification, and light levels.  When compared to satellite measurements of ice cover, Bering10K does very well replicating the interannual variability in sea ice extent and date of ice advance.  However, sea ice retreat tends to be biased late by about 2 weeks.  This is an improvement over an earlier version of Bering10K, where retreat was ~1 month late (see Hermann et al., 2016), but still has room for more improvement.</a:t>
            </a:r>
          </a:p>
        </p:txBody>
      </p:sp>
    </p:spTree>
    <p:extLst>
      <p:ext uri="{BB962C8B-B14F-4D97-AF65-F5344CB8AC3E}">
        <p14:creationId xmlns:p14="http://schemas.microsoft.com/office/powerpoint/2010/main" val="653567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t>First, sea ice.  Sea ice plays a key role in modulating many biophysical properties, such as surface and bottom temperature, stratification, and light levels.  When compared to satellite measurements of ice cover, Bering10K does very well replicating the interannual variability in sea ice extent and date of ice advance.  However, sea ice retreat tends to be biased late by about 2 weeks.  This is an improvement over an earlier version of Bering10K, where retreat was ~1 month late (see Hermann et al., 2016), but still has room for more improvement.</a:t>
            </a:r>
          </a:p>
        </p:txBody>
      </p:sp>
    </p:spTree>
    <p:extLst>
      <p:ext uri="{BB962C8B-B14F-4D97-AF65-F5344CB8AC3E}">
        <p14:creationId xmlns:p14="http://schemas.microsoft.com/office/powerpoint/2010/main" val="3790657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t>First, sea ice.  Sea ice plays a key role in modulating many biophysical properties, such as surface and bottom temperature, stratification, and light levels.  When compared to satellite measurements of ice cover, Bering10K does very well replicating the interannual variability in sea ice extent and date of ice advance.  However, sea ice retreat tends to be biased late by about 2 weeks.  This is an improvement over an earlier version of Bering10K, where retreat was ~1 month late (see Hermann et al., 2016), but still has room for more improvement.</a:t>
            </a:r>
          </a:p>
        </p:txBody>
      </p:sp>
    </p:spTree>
    <p:extLst>
      <p:ext uri="{BB962C8B-B14F-4D97-AF65-F5344CB8AC3E}">
        <p14:creationId xmlns:p14="http://schemas.microsoft.com/office/powerpoint/2010/main" val="215948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t>First, sea ice.  Sea ice plays a key role in modulating many biophysical properties, such as surface and bottom temperature, stratification, and light levels.  When compared to satellite measurements of ice cover, Bering10K does very well replicating the interannual variability in sea ice extent and date of ice advance.  However, sea ice retreat tends to be biased late by about 2 weeks.  This is an improvement over an earlier version of Bering10K, where retreat was ~1 month late (see Hermann et al., 2016), but still has room for more improvement.</a:t>
            </a:r>
          </a:p>
        </p:txBody>
      </p:sp>
    </p:spTree>
    <p:extLst>
      <p:ext uri="{BB962C8B-B14F-4D97-AF65-F5344CB8AC3E}">
        <p14:creationId xmlns:p14="http://schemas.microsoft.com/office/powerpoint/2010/main" val="323865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t>First, sea ice.  Sea ice plays a key role in modulating many biophysical properties, such as surface and bottom temperature, stratification, and light levels.  When compared to satellite measurements of ice cover, Bering10K does very well replicating the interannual variability in sea ice extent and date of ice advance.  However, sea ice retreat tends to be biased late by about 2 weeks.  This is an improvement over an earlier version of Bering10K, where retreat was ~1 month late (see Hermann et al., 2016), but still has room for more improvement.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r>
              <a:t>The cold pool is a mass of cold, dense water formed during sea ice formation; its extent across the eastern shelf in summer is a commonly-used indicator in stock assessments and other biological models.  When compared to values measured on the AFSC annual groundfish survey, Bering10K does well capturing the variations in this water mass; this example show observations and model bottom temperatures in a typical warm year (2004), a typical cold year (2008), an atypical (blob-influenced) year (2016), and a northern survey year (2017).  The final row shows how the non-downscaled CFS model compares to Bering10K with CFS-derived boundary conditions; the coarser-resolution CFS model does resolve waters below ~2 degrees 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xfrm>
            <a:off x="381000" y="685800"/>
            <a:ext cx="6096000" cy="3429000"/>
          </a:xfrm>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r>
              <a:t>Time series of the cold pool index (fraction of survey polygon with bottom temperature below the indicated threshold) also show very high correlation between Bering10K and observations.  Note that non-downscaled CFS underestimates variability in the 2-deg index and completely misses the 0-deg index, while the downscaled Bering10K values capture these variations quite well.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xfrm>
            <a:off x="381000" y="685800"/>
            <a:ext cx="6096000" cy="3429000"/>
          </a:xfrm>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t>The eastern Bering Sea shelf can be divided into 3 regions: an inner domain that is well-mixed year round, a middle domain that is well-mixed in winter and strongly thermally stratified in summer, and an outer domain that experiences more ocean-like stratification.  Bering10K captures the distinction between inner and middle well, with distinct patterns of stratification in each.  However, the coarse vertical resolution (only 30 layers) prevents much distinction between the middle and outer domains in the model; no clear front between these regions is seen.  The outer domain in the model, as defined by isobaths (100-200 m) is also narrower in the model than the real world, a necessary compromise because too-steep topography can cause numerical problems in sigma-coordinate models like ROMS.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xfrm>
            <a:off x="381000" y="685800"/>
            <a:ext cx="6096000" cy="3429000"/>
          </a:xfrm>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p>
            <a:r>
              <a:t>While Bering10K is very skillful at capturing physical features of biological importance, it has mixed success with regards to the biological processes themselves.  The reasons are multifold:</a:t>
            </a:r>
          </a:p>
          <a:p>
            <a:pPr marL="436562" indent="-436562">
              <a:buSzPct val="100000"/>
              <a:buAutoNum type="arabicParenR"/>
            </a:pPr>
            <a:r>
              <a:t>Ice edge and under-ice blooms: In Bering10K, low light and very cold temperatures severely limit simulated growth, so we do not simulate the early season ice-associated assemblages that are observed in the Bering Sea (despite the inclusion of an ice algae state variable).  In general, the dynamics of ice algae and under-ice phytoplankton blooms are still not well understood, and therefore difficult to model.  This remains an area of active research.</a:t>
            </a:r>
          </a:p>
          <a:p>
            <a:pPr marL="436562" indent="-436562">
              <a:buSzPct val="100000"/>
              <a:buAutoNum type="arabicParenR"/>
            </a:pPr>
            <a:r>
              <a:t>The mean seasonal cycle of phytoplankton production is captured decently, with a large spring bloom, lower summer production, followed by a small fall bloom.</a:t>
            </a:r>
          </a:p>
          <a:p>
            <a:pPr marL="436562" indent="-436562">
              <a:buSzPct val="100000"/>
              <a:buAutoNum type="arabicParenR"/>
            </a:pPr>
            <a:r>
              <a:t>The off-shelf basin region is an HNLC region, with low production due to low bioavailable iron.  Currently, Bering10K uses a very simple model of iron dynamics, and it fails to capture this feature.  As a result, modeled production in the basin is too high, and obscures the characteristic Green Belt that should be seen just off-shelf.</a:t>
            </a:r>
          </a:p>
          <a:p>
            <a:pPr marL="436562" indent="-436562">
              <a:buSzPct val="100000"/>
              <a:buAutoNum type="arabicParenR"/>
            </a:pPr>
            <a:r>
              <a:t>Spring bloom timing should be influenced by sea ice retreat, with earlier or later blooms depending on the date of retreat and resulting stratification or lack thereof.  However, Bering10K-BESTNPZ fails to simulate early spring dynamics (primarily ice-associated assemblages) and therefore does not show much interannual variability in the timing of its blooms.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xfrm>
            <a:off x="381000" y="685800"/>
            <a:ext cx="6096000" cy="3429000"/>
          </a:xfrm>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The previous slide compared surface production to that from satellite ocean color measurements.  This one shows the depth-resolved variations in fluorescence measured at mooring M2 (in the middle domain of the southeastern shelf) versus the Bering10K-BESTNPZ model.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4833937" y="2303859"/>
            <a:ext cx="14716126" cy="4643438"/>
          </a:xfrm>
          <a:prstGeom prst="rect">
            <a:avLst/>
          </a:prstGeom>
        </p:spPr>
        <p:txBody>
          <a:bodyPr anchor="b"/>
          <a:lstStyle/>
          <a:p>
            <a:r>
              <a:t>Title Text</a:t>
            </a:r>
          </a:p>
        </p:txBody>
      </p:sp>
      <p:sp>
        <p:nvSpPr>
          <p:cNvPr id="12" name="Body Level One…"/>
          <p:cNvSpPr txBox="1">
            <a:spLocks noGrp="1"/>
          </p:cNvSpPr>
          <p:nvPr>
            <p:ph type="body" sz="quarter" idx="1"/>
          </p:nvPr>
        </p:nvSpPr>
        <p:spPr>
          <a:xfrm>
            <a:off x="4833937" y="7090171"/>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4833937" y="8947546"/>
            <a:ext cx="14716126" cy="64770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22"/>
          </p:nvPr>
        </p:nvSpPr>
        <p:spPr>
          <a:xfrm>
            <a:off x="4833937" y="5997575"/>
            <a:ext cx="14716126" cy="863601"/>
          </a:xfrm>
          <a:prstGeom prst="rect">
            <a:avLst/>
          </a:prstGeom>
        </p:spPr>
        <p:txBody>
          <a:bodyPr>
            <a:spAutoFit/>
          </a:bodyPr>
          <a:lstStyle>
            <a:lvl1pPr marL="0" indent="0" algn="ctr">
              <a:spcBef>
                <a:spcPts val="0"/>
              </a:spcBef>
              <a:buSzTx/>
              <a:buNone/>
              <a:defRPr sz="46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1712269" y="0"/>
            <a:ext cx="20959463" cy="13983891"/>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21"/>
          </p:nvPr>
        </p:nvSpPr>
        <p:spPr>
          <a:xfrm>
            <a:off x="5329062" y="406546"/>
            <a:ext cx="13716003" cy="9148765"/>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4833937" y="9447609"/>
            <a:ext cx="14716126" cy="2000251"/>
          </a:xfrm>
          <a:prstGeom prst="rect">
            <a:avLst/>
          </a:prstGeom>
        </p:spPr>
        <p:txBody>
          <a:bodyPr anchor="b"/>
          <a:lstStyle/>
          <a:p>
            <a:r>
              <a:t>Title Text</a:t>
            </a:r>
          </a:p>
        </p:txBody>
      </p:sp>
      <p:sp>
        <p:nvSpPr>
          <p:cNvPr id="22" name="Body Level One…"/>
          <p:cNvSpPr txBox="1">
            <a:spLocks noGrp="1"/>
          </p:cNvSpPr>
          <p:nvPr>
            <p:ph type="body" sz="quarter" idx="1"/>
          </p:nvPr>
        </p:nvSpPr>
        <p:spPr>
          <a:xfrm>
            <a:off x="4833937" y="11465718"/>
            <a:ext cx="14716126" cy="1589486"/>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4833937" y="4536281"/>
            <a:ext cx="14716126" cy="4643438"/>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6231433" y="863203"/>
            <a:ext cx="17439681" cy="11626455"/>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4387453" y="6643687"/>
            <a:ext cx="7500938" cy="5786438"/>
          </a:xfrm>
          <a:prstGeom prst="rect">
            <a:avLst/>
          </a:prstGeom>
        </p:spPr>
        <p:txBody>
          <a:bodyPr anchor="t"/>
          <a:lstStyle>
            <a:lvl1pPr marL="0" indent="0" algn="ctr">
              <a:spcBef>
                <a:spcPts val="0"/>
              </a:spcBef>
              <a:buSzTx/>
              <a:buNone/>
              <a:defRPr sz="5200"/>
            </a:lvl1pPr>
            <a:lvl2pPr marL="0" indent="0" algn="ctr">
              <a:spcBef>
                <a:spcPts val="0"/>
              </a:spcBef>
              <a:buSzTx/>
              <a:buNone/>
              <a:defRPr sz="5200"/>
            </a:lvl2pPr>
            <a:lvl3pPr marL="0" indent="0" algn="ctr">
              <a:spcBef>
                <a:spcPts val="0"/>
              </a:spcBef>
              <a:buSzTx/>
              <a:buNone/>
              <a:defRPr sz="5200"/>
            </a:lvl3pPr>
            <a:lvl4pPr marL="0" indent="0" algn="ctr">
              <a:spcBef>
                <a:spcPts val="0"/>
              </a:spcBef>
              <a:buSzTx/>
              <a:buNone/>
              <a:defRPr sz="5200"/>
            </a:lvl4pPr>
            <a:lvl5pPr marL="0" indent="0" algn="ctr">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21"/>
          </p:nvPr>
        </p:nvSpPr>
        <p:spPr>
          <a:xfrm>
            <a:off x="8794253" y="3637358"/>
            <a:ext cx="13260587" cy="8840392"/>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quarter" idx="1"/>
          </p:nvPr>
        </p:nvSpPr>
        <p:spPr>
          <a:xfrm>
            <a:off x="4387453" y="3643312"/>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11954103" y="13073062"/>
            <a:ext cx="466269" cy="473076"/>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4387453" y="1785937"/>
            <a:ext cx="15609094"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12442031" y="7072312"/>
            <a:ext cx="8514489" cy="5679282"/>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12192000" y="1250156"/>
            <a:ext cx="8251032" cy="5500689"/>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291704" y="1250156"/>
            <a:ext cx="16850320" cy="11233548"/>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Title Text</a:t>
            </a:r>
          </a:p>
        </p:txBody>
      </p:sp>
      <p:sp>
        <p:nvSpPr>
          <p:cNvPr id="3" name="Body Level One…"/>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1531"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Tx/>
        <a:buSzPct val="145000"/>
        <a:buFontTx/>
        <a:buChar char="•"/>
        <a:tabLst/>
        <a:defRPr sz="4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varanim.gif" descr="varanim.gif"/>
          <p:cNvPicPr>
            <a:picLocks/>
          </p:cNvPicPr>
          <p:nvPr/>
        </p:nvPicPr>
        <p:blipFill>
          <a:blip r:embed="rId3"/>
          <a:stretch>
            <a:fillRect/>
          </a:stretch>
        </p:blipFill>
        <p:spPr>
          <a:xfrm>
            <a:off x="1761066" y="-1"/>
            <a:ext cx="24384001" cy="13716001"/>
          </a:xfrm>
          <a:prstGeom prst="rect">
            <a:avLst/>
          </a:prstGeom>
          <a:ln w="12700">
            <a:miter lim="400000"/>
          </a:ln>
        </p:spPr>
      </p:pic>
      <p:sp>
        <p:nvSpPr>
          <p:cNvPr id="267" name="How well does the Bering10K model perform?"/>
          <p:cNvSpPr/>
          <p:nvPr/>
        </p:nvSpPr>
        <p:spPr>
          <a:xfrm>
            <a:off x="2547788" y="239117"/>
            <a:ext cx="6361201"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rPr dirty="0"/>
              <a:t>How well do the Bering10K </a:t>
            </a:r>
            <a:r>
              <a:rPr lang="en-US" dirty="0"/>
              <a:t>hindcast simulations perform</a:t>
            </a:r>
            <a:r>
              <a:rPr dirty="0"/>
              <a:t>?</a:t>
            </a:r>
          </a:p>
        </p:txBody>
      </p:sp>
      <p:sp>
        <p:nvSpPr>
          <p:cNvPr id="268"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74" name="AFSC Winter Seminar Series…"/>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varanim.gif" descr="varanim.gif"/>
          <p:cNvPicPr>
            <a:picLocks/>
          </p:cNvPicPr>
          <p:nvPr/>
        </p:nvPicPr>
        <p:blipFill>
          <a:blip r:embed="rId3"/>
          <a:stretch>
            <a:fillRect/>
          </a:stretch>
        </p:blipFill>
        <p:spPr>
          <a:xfrm>
            <a:off x="1859659" y="-9603"/>
            <a:ext cx="24384001" cy="13716001"/>
          </a:xfrm>
          <a:prstGeom prst="rect">
            <a:avLst/>
          </a:prstGeom>
          <a:ln w="12700">
            <a:miter lim="400000"/>
          </a:ln>
        </p:spPr>
      </p:pic>
      <p:sp>
        <p:nvSpPr>
          <p:cNvPr id="351" name="How well does the Bering10K model perform?"/>
          <p:cNvSpPr/>
          <p:nvPr/>
        </p:nvSpPr>
        <p:spPr>
          <a:xfrm>
            <a:off x="2547788" y="239117"/>
            <a:ext cx="6361201"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t>How well does the Bering10K model perform?</a:t>
            </a:r>
          </a:p>
        </p:txBody>
      </p:sp>
      <p:sp>
        <p:nvSpPr>
          <p:cNvPr id="352"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3" name="Looks good:…"/>
          <p:cNvSpPr txBox="1"/>
          <p:nvPr/>
        </p:nvSpPr>
        <p:spPr>
          <a:xfrm>
            <a:off x="2547787" y="2604306"/>
            <a:ext cx="6332540" cy="3595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defRPr b="0" i="1">
                <a:solidFill>
                  <a:schemeClr val="accent3"/>
                </a:solidFill>
                <a:latin typeface="Open Sans Bold"/>
                <a:ea typeface="Open Sans Bold"/>
                <a:cs typeface="Open Sans Bold"/>
                <a:sym typeface="Open Sans Bold"/>
              </a:defRPr>
            </a:pPr>
            <a:r>
              <a:rPr dirty="0"/>
              <a:t>Looks good:</a:t>
            </a:r>
          </a:p>
          <a:p>
            <a:pPr marL="228600" indent="-228600" algn="l">
              <a:spcBef>
                <a:spcPts val="1000"/>
              </a:spcBef>
              <a:buSzPct val="100000"/>
              <a:buChar char="•"/>
              <a:defRPr b="0" i="1">
                <a:latin typeface="Open Sans Regular"/>
                <a:ea typeface="Open Sans Regular"/>
                <a:cs typeface="Open Sans Regular"/>
                <a:sym typeface="Open Sans Regular"/>
              </a:defRPr>
            </a:pPr>
            <a:r>
              <a:rPr dirty="0"/>
              <a:t>Sea ice advance and extent</a:t>
            </a:r>
          </a:p>
          <a:p>
            <a:pPr marL="228600" indent="-228600" algn="l">
              <a:spcBef>
                <a:spcPts val="1000"/>
              </a:spcBef>
              <a:buSzPct val="100000"/>
              <a:buChar char="•"/>
              <a:defRPr b="0" i="1">
                <a:latin typeface="Open Sans Regular"/>
                <a:ea typeface="Open Sans Regular"/>
                <a:cs typeface="Open Sans Regular"/>
                <a:sym typeface="Open Sans Regular"/>
              </a:defRPr>
            </a:pPr>
            <a:r>
              <a:rPr dirty="0"/>
              <a:t>Cold pool extent</a:t>
            </a:r>
          </a:p>
          <a:p>
            <a:pPr marL="228600" indent="-228600" algn="l">
              <a:spcBef>
                <a:spcPts val="1000"/>
              </a:spcBef>
              <a:buSzPct val="100000"/>
              <a:buChar char="•"/>
              <a:defRPr b="0" i="1">
                <a:latin typeface="Open Sans Regular"/>
                <a:ea typeface="Open Sans Regular"/>
                <a:cs typeface="Open Sans Regular"/>
                <a:sym typeface="Open Sans Regular"/>
              </a:defRPr>
            </a:pPr>
            <a:r>
              <a:rPr dirty="0"/>
              <a:t>Shelf stratification</a:t>
            </a:r>
          </a:p>
          <a:p>
            <a:pPr marL="228600" indent="-228600" algn="l">
              <a:spcBef>
                <a:spcPts val="1000"/>
              </a:spcBef>
              <a:buSzPct val="100000"/>
              <a:buChar char="•"/>
              <a:defRPr b="0" i="1">
                <a:latin typeface="Open Sans Regular"/>
                <a:ea typeface="Open Sans Regular"/>
                <a:cs typeface="Open Sans Regular"/>
                <a:sym typeface="Open Sans Regular"/>
              </a:defRPr>
            </a:pPr>
            <a:r>
              <a:rPr dirty="0"/>
              <a:t>Circulation patterns</a:t>
            </a:r>
            <a:endParaRPr lang="en-US" dirty="0"/>
          </a:p>
          <a:p>
            <a:pPr marL="228600" indent="-228600" algn="l">
              <a:spcBef>
                <a:spcPts val="1000"/>
              </a:spcBef>
              <a:buSzPct val="100000"/>
              <a:buChar char="•"/>
              <a:defRPr b="0" i="1">
                <a:latin typeface="Open Sans Regular"/>
                <a:ea typeface="Open Sans Regular"/>
                <a:cs typeface="Open Sans Regular"/>
                <a:sym typeface="Open Sans Regular"/>
              </a:defRPr>
            </a:pPr>
            <a:r>
              <a:rPr lang="en-US" dirty="0"/>
              <a:t>Bottom temperature</a:t>
            </a:r>
            <a:endParaRPr dirty="0"/>
          </a:p>
        </p:txBody>
      </p:sp>
      <p:sp>
        <p:nvSpPr>
          <p:cNvPr id="354" name="Meh, okay:…"/>
          <p:cNvSpPr txBox="1"/>
          <p:nvPr/>
        </p:nvSpPr>
        <p:spPr>
          <a:xfrm>
            <a:off x="2517515" y="6321266"/>
            <a:ext cx="6332541" cy="2975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defRPr b="0" i="1">
                <a:solidFill>
                  <a:schemeClr val="accent4">
                    <a:hueOff val="-461056"/>
                    <a:satOff val="4338"/>
                    <a:lumOff val="-10225"/>
                  </a:schemeClr>
                </a:solidFill>
                <a:latin typeface="Open Sans Bold"/>
                <a:ea typeface="Open Sans Bold"/>
                <a:cs typeface="Open Sans Bold"/>
                <a:sym typeface="Open Sans Bold"/>
              </a:defRPr>
            </a:pPr>
            <a:r>
              <a:rPr dirty="0"/>
              <a:t>Meh, okay:</a:t>
            </a:r>
          </a:p>
          <a:p>
            <a:pPr marL="228600" indent="-228600" algn="l">
              <a:spcBef>
                <a:spcPts val="1000"/>
              </a:spcBef>
              <a:buSzPct val="100000"/>
              <a:buChar char="•"/>
              <a:defRPr b="0" i="1">
                <a:latin typeface="Open Sans Regular"/>
                <a:ea typeface="Open Sans Regular"/>
                <a:cs typeface="Open Sans Regular"/>
                <a:sym typeface="Open Sans Regular"/>
              </a:defRPr>
            </a:pPr>
            <a:r>
              <a:rPr dirty="0"/>
              <a:t>On-shelf mean primary production</a:t>
            </a:r>
          </a:p>
          <a:p>
            <a:pPr marL="228600" indent="-228600" algn="l">
              <a:spcBef>
                <a:spcPts val="1000"/>
              </a:spcBef>
              <a:buSzPct val="100000"/>
              <a:buChar char="•"/>
              <a:defRPr b="0" i="1">
                <a:latin typeface="Open Sans Regular"/>
                <a:ea typeface="Open Sans Regular"/>
                <a:cs typeface="Open Sans Regular"/>
                <a:sym typeface="Open Sans Regular"/>
              </a:defRPr>
            </a:pPr>
            <a:r>
              <a:rPr dirty="0"/>
              <a:t>Sea ice retreat</a:t>
            </a:r>
            <a:endParaRPr lang="en-US" dirty="0"/>
          </a:p>
          <a:p>
            <a:pPr marL="228600" indent="-228600" algn="l">
              <a:spcBef>
                <a:spcPts val="1000"/>
              </a:spcBef>
              <a:buSzPct val="100000"/>
              <a:buChar char="•"/>
              <a:defRPr b="0" i="1">
                <a:latin typeface="Open Sans Regular"/>
                <a:ea typeface="Open Sans Regular"/>
                <a:cs typeface="Open Sans Regular"/>
                <a:sym typeface="Open Sans Regular"/>
              </a:defRPr>
            </a:pPr>
            <a:r>
              <a:rPr lang="en-US" dirty="0"/>
              <a:t>Mixed layer depth</a:t>
            </a:r>
          </a:p>
          <a:p>
            <a:pPr marL="228600" indent="-228600" algn="l">
              <a:spcBef>
                <a:spcPts val="1000"/>
              </a:spcBef>
              <a:buSzPct val="100000"/>
              <a:buChar char="•"/>
              <a:defRPr b="0" i="1">
                <a:latin typeface="Open Sans Regular"/>
                <a:ea typeface="Open Sans Regular"/>
                <a:cs typeface="Open Sans Regular"/>
                <a:sym typeface="Open Sans Regular"/>
              </a:defRPr>
            </a:pPr>
            <a:r>
              <a:rPr lang="en-US" dirty="0"/>
              <a:t>Surface temperature</a:t>
            </a:r>
            <a:endParaRPr dirty="0"/>
          </a:p>
        </p:txBody>
      </p:sp>
      <p:sp>
        <p:nvSpPr>
          <p:cNvPr id="355" name="Needs work:…"/>
          <p:cNvSpPr txBox="1"/>
          <p:nvPr/>
        </p:nvSpPr>
        <p:spPr>
          <a:xfrm>
            <a:off x="2547787" y="9492182"/>
            <a:ext cx="6332541" cy="433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defRPr b="0" i="1">
                <a:solidFill>
                  <a:schemeClr val="accent5">
                    <a:hueOff val="-82419"/>
                    <a:satOff val="-9513"/>
                    <a:lumOff val="-16343"/>
                  </a:schemeClr>
                </a:solidFill>
                <a:latin typeface="Open Sans Bold"/>
                <a:ea typeface="Open Sans Bold"/>
                <a:cs typeface="Open Sans Bold"/>
                <a:sym typeface="Open Sans Bold"/>
              </a:defRPr>
            </a:pPr>
            <a:r>
              <a:rPr dirty="0"/>
              <a:t>Needs work:</a:t>
            </a:r>
          </a:p>
          <a:p>
            <a:pPr marL="228600" indent="-228600" algn="l">
              <a:spcBef>
                <a:spcPts val="1000"/>
              </a:spcBef>
              <a:buSzPct val="100000"/>
              <a:buChar char="•"/>
              <a:defRPr b="0" i="1">
                <a:latin typeface="Open Sans Regular"/>
                <a:ea typeface="Open Sans Regular"/>
                <a:cs typeface="Open Sans Regular"/>
                <a:sym typeface="Open Sans Regular"/>
              </a:defRPr>
            </a:pPr>
            <a:r>
              <a:rPr dirty="0"/>
              <a:t>HNLC basin</a:t>
            </a:r>
          </a:p>
          <a:p>
            <a:pPr marL="228600" indent="-228600" algn="l">
              <a:spcBef>
                <a:spcPts val="1000"/>
              </a:spcBef>
              <a:buSzPct val="100000"/>
              <a:buChar char="•"/>
              <a:defRPr b="0" i="1">
                <a:latin typeface="Open Sans Regular"/>
                <a:ea typeface="Open Sans Regular"/>
                <a:cs typeface="Open Sans Regular"/>
                <a:sym typeface="Open Sans Regular"/>
              </a:defRPr>
            </a:pPr>
            <a:r>
              <a:rPr dirty="0"/>
              <a:t>Under-ice blooms, ice algae</a:t>
            </a:r>
          </a:p>
          <a:p>
            <a:pPr marL="228600" indent="-228600" algn="l">
              <a:spcBef>
                <a:spcPts val="1000"/>
              </a:spcBef>
              <a:buSzPct val="100000"/>
              <a:buChar char="•"/>
              <a:defRPr b="0" i="1">
                <a:latin typeface="Open Sans Regular"/>
                <a:ea typeface="Open Sans Regular"/>
                <a:cs typeface="Open Sans Regular"/>
                <a:sym typeface="Open Sans Regular"/>
              </a:defRPr>
            </a:pPr>
            <a:r>
              <a:rPr dirty="0"/>
              <a:t>Phytoplankton interannual variability</a:t>
            </a:r>
          </a:p>
          <a:p>
            <a:pPr marL="228600" indent="-228600" algn="l">
              <a:spcBef>
                <a:spcPts val="1000"/>
              </a:spcBef>
              <a:buSzPct val="100000"/>
              <a:buChar char="•"/>
              <a:defRPr b="0" i="1">
                <a:latin typeface="Open Sans Regular"/>
                <a:ea typeface="Open Sans Regular"/>
                <a:cs typeface="Open Sans Regular"/>
                <a:sym typeface="Open Sans Regular"/>
              </a:defRPr>
            </a:pPr>
            <a:r>
              <a:rPr dirty="0"/>
              <a:t>Zooplankton biomass and community composition</a:t>
            </a:r>
          </a:p>
        </p:txBody>
      </p:sp>
      <p:sp>
        <p:nvSpPr>
          <p:cNvPr id="9" name="AFSC Winter Seminar Series…">
            <a:extLst>
              <a:ext uri="{FF2B5EF4-FFF2-40B4-BE49-F238E27FC236}">
                <a16:creationId xmlns:a16="http://schemas.microsoft.com/office/drawing/2014/main" id="{0617B313-C1F4-E548-AFD9-94B160BDBE14}"/>
              </a:ext>
            </a:extLst>
          </p:cNvPr>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10;&#10;Description automatically generated">
            <a:extLst>
              <a:ext uri="{FF2B5EF4-FFF2-40B4-BE49-F238E27FC236}">
                <a16:creationId xmlns:a16="http://schemas.microsoft.com/office/drawing/2014/main" id="{379D1FE3-CDFF-E14E-BEDA-DDFA706D3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24368760" cy="13716000"/>
          </a:xfrm>
          <a:prstGeom prst="rect">
            <a:avLst/>
          </a:prstGeom>
        </p:spPr>
      </p:pic>
      <p:sp>
        <p:nvSpPr>
          <p:cNvPr id="278" name="Sea ice timing and extent"/>
          <p:cNvSpPr/>
          <p:nvPr/>
        </p:nvSpPr>
        <p:spPr>
          <a:xfrm>
            <a:off x="2547788" y="239117"/>
            <a:ext cx="9644208"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rPr lang="en-US" dirty="0"/>
              <a:t>Output file types</a:t>
            </a:r>
            <a:endParaRPr dirty="0"/>
          </a:p>
        </p:txBody>
      </p:sp>
      <p:sp>
        <p:nvSpPr>
          <p:cNvPr id="279"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 name="AFSC Winter Seminar Series…">
            <a:extLst>
              <a:ext uri="{FF2B5EF4-FFF2-40B4-BE49-F238E27FC236}">
                <a16:creationId xmlns:a16="http://schemas.microsoft.com/office/drawing/2014/main" id="{BA967EFD-DEC2-3F4E-83B8-47CCFA20D7F3}"/>
              </a:ext>
            </a:extLst>
          </p:cNvPr>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extLst>
      <p:ext uri="{BB962C8B-B14F-4D97-AF65-F5344CB8AC3E}">
        <p14:creationId xmlns:p14="http://schemas.microsoft.com/office/powerpoint/2010/main" val="106474984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AD74B81-A7DB-A842-939F-D1F7F15F0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68760" cy="13716000"/>
          </a:xfrm>
          <a:prstGeom prst="rect">
            <a:avLst/>
          </a:prstGeom>
        </p:spPr>
      </p:pic>
      <p:sp>
        <p:nvSpPr>
          <p:cNvPr id="278" name="Sea ice timing and extent"/>
          <p:cNvSpPr/>
          <p:nvPr/>
        </p:nvSpPr>
        <p:spPr>
          <a:xfrm>
            <a:off x="2547788" y="239117"/>
            <a:ext cx="9644208"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rPr lang="en-US" dirty="0"/>
              <a:t>Output file types</a:t>
            </a:r>
            <a:endParaRPr dirty="0"/>
          </a:p>
        </p:txBody>
      </p:sp>
      <p:sp>
        <p:nvSpPr>
          <p:cNvPr id="279"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8" name="AFSC Winter Seminar Series…">
            <a:extLst>
              <a:ext uri="{FF2B5EF4-FFF2-40B4-BE49-F238E27FC236}">
                <a16:creationId xmlns:a16="http://schemas.microsoft.com/office/drawing/2014/main" id="{57399C0F-BF4F-7C43-AE07-ADFA61FAEC8F}"/>
              </a:ext>
            </a:extLst>
          </p:cNvPr>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extLst>
      <p:ext uri="{BB962C8B-B14F-4D97-AF65-F5344CB8AC3E}">
        <p14:creationId xmlns:p14="http://schemas.microsoft.com/office/powerpoint/2010/main" val="327921109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ea ice timing and extent"/>
          <p:cNvSpPr/>
          <p:nvPr/>
        </p:nvSpPr>
        <p:spPr>
          <a:xfrm>
            <a:off x="2547788" y="239117"/>
            <a:ext cx="6361201"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rPr lang="en-US" dirty="0"/>
              <a:t>Temperature profiles</a:t>
            </a:r>
            <a:endParaRPr dirty="0"/>
          </a:p>
        </p:txBody>
      </p:sp>
      <p:sp>
        <p:nvSpPr>
          <p:cNvPr id="279"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0" name="Observations = satellite (Nimbus-7 SMMR and DMSP SSM/I- SSMIS passive microwave data)…"/>
          <p:cNvSpPr txBox="1"/>
          <p:nvPr/>
        </p:nvSpPr>
        <p:spPr>
          <a:xfrm>
            <a:off x="2562118" y="3240689"/>
            <a:ext cx="5117839" cy="50680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defRPr b="0" i="1">
                <a:latin typeface="Open Sans Regular"/>
                <a:ea typeface="Open Sans Regular"/>
                <a:cs typeface="Open Sans Regular"/>
                <a:sym typeface="Open Sans Regular"/>
              </a:defRPr>
            </a:pPr>
            <a:r>
              <a:rPr dirty="0"/>
              <a:t>Observations = </a:t>
            </a:r>
            <a:r>
              <a:rPr lang="en-US" dirty="0"/>
              <a:t>mooring</a:t>
            </a:r>
            <a:r>
              <a:rPr dirty="0"/>
              <a:t> </a:t>
            </a:r>
            <a:endParaRPr lang="en-US" dirty="0"/>
          </a:p>
          <a:p>
            <a:pPr algn="l">
              <a:defRPr b="0" i="1">
                <a:latin typeface="Open Sans Regular"/>
                <a:ea typeface="Open Sans Regular"/>
                <a:cs typeface="Open Sans Regular"/>
                <a:sym typeface="Open Sans Regular"/>
              </a:defRPr>
            </a:pPr>
            <a:r>
              <a:rPr sz="2000" dirty="0"/>
              <a:t>(</a:t>
            </a:r>
            <a:r>
              <a:rPr lang="en-US" sz="2000" dirty="0"/>
              <a:t>M2 mooring</a:t>
            </a:r>
            <a:r>
              <a:rPr sz="2000" dirty="0"/>
              <a:t>)</a:t>
            </a:r>
          </a:p>
          <a:p>
            <a:pPr algn="l">
              <a:defRPr b="0" i="1">
                <a:latin typeface="Open Sans Regular"/>
                <a:ea typeface="Open Sans Regular"/>
                <a:cs typeface="Open Sans Regular"/>
                <a:sym typeface="Open Sans Regular"/>
              </a:defRPr>
            </a:pPr>
            <a:endParaRPr lang="en-US" sz="2000" dirty="0"/>
          </a:p>
          <a:p>
            <a:pPr marL="228600" indent="-228600" algn="l">
              <a:spcBef>
                <a:spcPts val="1000"/>
              </a:spcBef>
              <a:buSzPct val="100000"/>
              <a:buChar char="•"/>
              <a:defRPr b="0" i="1">
                <a:latin typeface="Open Sans Regular"/>
                <a:ea typeface="Open Sans Regular"/>
                <a:cs typeface="Open Sans Regular"/>
                <a:sym typeface="Open Sans Regular"/>
              </a:defRPr>
            </a:pPr>
            <a:r>
              <a:rPr lang="en-US" dirty="0"/>
              <a:t>Depth-integrated temperatures, spring/summer</a:t>
            </a:r>
          </a:p>
          <a:p>
            <a:pPr marL="228600" indent="-228600" algn="l">
              <a:spcBef>
                <a:spcPts val="1000"/>
              </a:spcBef>
              <a:buSzPct val="100000"/>
              <a:buChar char="•"/>
              <a:defRPr b="0" i="1">
                <a:latin typeface="Open Sans Regular"/>
                <a:ea typeface="Open Sans Regular"/>
                <a:cs typeface="Open Sans Regular"/>
                <a:sym typeface="Open Sans Regular"/>
              </a:defRPr>
            </a:pPr>
            <a:r>
              <a:rPr lang="en-US" dirty="0"/>
              <a:t>Interannual variability</a:t>
            </a:r>
          </a:p>
          <a:p>
            <a:pPr marL="228600" indent="-228600" algn="l">
              <a:spcBef>
                <a:spcPts val="1000"/>
              </a:spcBef>
              <a:buSzPct val="100000"/>
              <a:buChar char="•"/>
              <a:defRPr b="0" i="1">
                <a:latin typeface="Open Sans Regular"/>
                <a:ea typeface="Open Sans Regular"/>
                <a:cs typeface="Open Sans Regular"/>
                <a:sym typeface="Open Sans Regular"/>
              </a:defRPr>
            </a:pPr>
            <a:r>
              <a:rPr lang="en-US" dirty="0"/>
              <a:t>Depth-integrated temperatures, winter</a:t>
            </a:r>
          </a:p>
          <a:p>
            <a:pPr marL="228600" indent="-228600" algn="l">
              <a:spcBef>
                <a:spcPts val="1000"/>
              </a:spcBef>
              <a:buSzPct val="100000"/>
              <a:buChar char="•"/>
              <a:defRPr b="0" i="1">
                <a:latin typeface="Open Sans Regular"/>
                <a:ea typeface="Open Sans Regular"/>
                <a:cs typeface="Open Sans Regular"/>
                <a:sym typeface="Open Sans Regular"/>
              </a:defRPr>
            </a:pPr>
            <a:endParaRPr lang="en-US" dirty="0"/>
          </a:p>
        </p:txBody>
      </p:sp>
      <p:sp>
        <p:nvSpPr>
          <p:cNvPr id="283" name="Approved"/>
          <p:cNvSpPr/>
          <p:nvPr/>
        </p:nvSpPr>
        <p:spPr>
          <a:xfrm>
            <a:off x="6751467" y="4464770"/>
            <a:ext cx="593329" cy="593330"/>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19" name="Picture 18" descr="compare-profiles-and-aves-for-bering-sea-futures-paper-frame1.tif">
            <a:extLst>
              <a:ext uri="{FF2B5EF4-FFF2-40B4-BE49-F238E27FC236}">
                <a16:creationId xmlns:a16="http://schemas.microsoft.com/office/drawing/2014/main" id="{B1AD6A73-692E-4A41-B535-D402092CBC7C}"/>
              </a:ext>
            </a:extLst>
          </p:cNvPr>
          <p:cNvPicPr/>
          <p:nvPr/>
        </p:nvPicPr>
        <p:blipFill>
          <a:blip r:embed="rId3" cstate="print"/>
          <a:srcRect l="15064" r="16936"/>
          <a:stretch>
            <a:fillRect/>
          </a:stretch>
        </p:blipFill>
        <p:spPr>
          <a:xfrm>
            <a:off x="12192000" y="-1"/>
            <a:ext cx="11977400" cy="13610679"/>
          </a:xfrm>
          <a:prstGeom prst="rect">
            <a:avLst/>
          </a:prstGeom>
        </p:spPr>
      </p:pic>
      <p:sp>
        <p:nvSpPr>
          <p:cNvPr id="20" name="Text Box 84">
            <a:extLst>
              <a:ext uri="{FF2B5EF4-FFF2-40B4-BE49-F238E27FC236}">
                <a16:creationId xmlns:a16="http://schemas.microsoft.com/office/drawing/2014/main" id="{D1A6DFA3-36A9-CD42-AB7F-91E642332C52}"/>
              </a:ext>
            </a:extLst>
          </p:cNvPr>
          <p:cNvSpPr txBox="1">
            <a:spLocks noChangeArrowheads="1"/>
          </p:cNvSpPr>
          <p:nvPr/>
        </p:nvSpPr>
        <p:spPr bwMode="auto">
          <a:xfrm>
            <a:off x="13059908" y="1136036"/>
            <a:ext cx="980346" cy="608118"/>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p>
            <a:pPr defTabSz="1371600" fontAlgn="base">
              <a:spcBef>
                <a:spcPct val="0"/>
              </a:spcBef>
              <a:spcAft>
                <a:spcPts val="1500"/>
              </a:spcAft>
            </a:pPr>
            <a:r>
              <a:rPr lang="en-US" sz="1650" dirty="0">
                <a:solidFill>
                  <a:prstClr val="black"/>
                </a:solidFill>
                <a:latin typeface="Calibri" pitchFamily="34" charset="0"/>
                <a:cs typeface="Arial" pitchFamily="34" charset="0"/>
              </a:rPr>
              <a:t> M2</a:t>
            </a:r>
            <a:endParaRPr lang="en-US" sz="2700" dirty="0">
              <a:solidFill>
                <a:prstClr val="black"/>
              </a:solidFill>
              <a:latin typeface="Arial" pitchFamily="34" charset="0"/>
              <a:cs typeface="Arial" pitchFamily="34" charset="0"/>
            </a:endParaRPr>
          </a:p>
        </p:txBody>
      </p:sp>
      <p:sp>
        <p:nvSpPr>
          <p:cNvPr id="21" name="Text Box 84">
            <a:extLst>
              <a:ext uri="{FF2B5EF4-FFF2-40B4-BE49-F238E27FC236}">
                <a16:creationId xmlns:a16="http://schemas.microsoft.com/office/drawing/2014/main" id="{A0B9E533-F48B-2545-BC55-A19A7D4188C3}"/>
              </a:ext>
            </a:extLst>
          </p:cNvPr>
          <p:cNvSpPr txBox="1">
            <a:spLocks noChangeArrowheads="1"/>
          </p:cNvSpPr>
          <p:nvPr/>
        </p:nvSpPr>
        <p:spPr bwMode="auto">
          <a:xfrm>
            <a:off x="13096154" y="4042947"/>
            <a:ext cx="980346" cy="608118"/>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p>
            <a:pPr defTabSz="1371600" fontAlgn="base">
              <a:spcBef>
                <a:spcPct val="0"/>
              </a:spcBef>
              <a:spcAft>
                <a:spcPts val="1500"/>
              </a:spcAft>
            </a:pPr>
            <a:r>
              <a:rPr lang="en-US" sz="1650" dirty="0">
                <a:solidFill>
                  <a:prstClr val="black"/>
                </a:solidFill>
                <a:latin typeface="Calibri" pitchFamily="34" charset="0"/>
                <a:cs typeface="Arial" pitchFamily="34" charset="0"/>
              </a:rPr>
              <a:t> M4</a:t>
            </a:r>
            <a:endParaRPr lang="en-US" sz="2700" dirty="0">
              <a:solidFill>
                <a:prstClr val="black"/>
              </a:solidFill>
              <a:latin typeface="Arial" pitchFamily="34" charset="0"/>
              <a:cs typeface="Arial" pitchFamily="34" charset="0"/>
            </a:endParaRPr>
          </a:p>
        </p:txBody>
      </p:sp>
      <p:sp>
        <p:nvSpPr>
          <p:cNvPr id="22" name="Text Box 84">
            <a:extLst>
              <a:ext uri="{FF2B5EF4-FFF2-40B4-BE49-F238E27FC236}">
                <a16:creationId xmlns:a16="http://schemas.microsoft.com/office/drawing/2014/main" id="{4A9D802A-9555-1840-8891-1A347BB68076}"/>
              </a:ext>
            </a:extLst>
          </p:cNvPr>
          <p:cNvSpPr txBox="1">
            <a:spLocks noChangeArrowheads="1"/>
          </p:cNvSpPr>
          <p:nvPr/>
        </p:nvSpPr>
        <p:spPr bwMode="auto">
          <a:xfrm>
            <a:off x="13054456" y="10095649"/>
            <a:ext cx="980346" cy="608118"/>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p>
            <a:pPr defTabSz="1371600" fontAlgn="base">
              <a:spcBef>
                <a:spcPct val="0"/>
              </a:spcBef>
              <a:spcAft>
                <a:spcPts val="1500"/>
              </a:spcAft>
            </a:pPr>
            <a:r>
              <a:rPr lang="en-US" sz="1650" dirty="0">
                <a:solidFill>
                  <a:prstClr val="black"/>
                </a:solidFill>
                <a:latin typeface="Calibri" pitchFamily="34" charset="0"/>
                <a:cs typeface="Arial" pitchFamily="34" charset="0"/>
              </a:rPr>
              <a:t> M4</a:t>
            </a:r>
            <a:endParaRPr lang="en-US" sz="2700" dirty="0">
              <a:solidFill>
                <a:prstClr val="black"/>
              </a:solidFill>
              <a:latin typeface="Arial" pitchFamily="34" charset="0"/>
              <a:cs typeface="Arial" pitchFamily="34" charset="0"/>
            </a:endParaRPr>
          </a:p>
        </p:txBody>
      </p:sp>
      <p:sp>
        <p:nvSpPr>
          <p:cNvPr id="23" name="Text Box 84">
            <a:extLst>
              <a:ext uri="{FF2B5EF4-FFF2-40B4-BE49-F238E27FC236}">
                <a16:creationId xmlns:a16="http://schemas.microsoft.com/office/drawing/2014/main" id="{F6B1F51A-B80C-9147-89E2-1B8996C80341}"/>
              </a:ext>
            </a:extLst>
          </p:cNvPr>
          <p:cNvSpPr txBox="1">
            <a:spLocks noChangeArrowheads="1"/>
          </p:cNvSpPr>
          <p:nvPr/>
        </p:nvSpPr>
        <p:spPr bwMode="auto">
          <a:xfrm>
            <a:off x="13054456" y="7188738"/>
            <a:ext cx="980346" cy="608118"/>
          </a:xfrm>
          <a:prstGeom prst="rect">
            <a:avLst/>
          </a:prstGeom>
          <a:noFill/>
          <a:ln w="9525">
            <a:noFill/>
            <a:miter lim="800000"/>
            <a:headEnd/>
            <a:tailEnd/>
          </a:ln>
        </p:spPr>
        <p:txBody>
          <a:bodyPr vert="horz" wrap="square" lIns="137160" tIns="68580" rIns="137160" bIns="68580" numCol="1" anchor="t" anchorCtr="0" compatLnSpc="1">
            <a:prstTxWarp prst="textNoShape">
              <a:avLst/>
            </a:prstTxWarp>
          </a:bodyPr>
          <a:lstStyle/>
          <a:p>
            <a:pPr defTabSz="1371600" fontAlgn="base">
              <a:spcBef>
                <a:spcPct val="0"/>
              </a:spcBef>
              <a:spcAft>
                <a:spcPts val="1500"/>
              </a:spcAft>
            </a:pPr>
            <a:r>
              <a:rPr lang="en-US" sz="1650" dirty="0">
                <a:solidFill>
                  <a:prstClr val="black"/>
                </a:solidFill>
                <a:latin typeface="Calibri" pitchFamily="34" charset="0"/>
                <a:cs typeface="Arial" pitchFamily="34" charset="0"/>
              </a:rPr>
              <a:t> M2</a:t>
            </a:r>
            <a:endParaRPr lang="en-US" sz="2700" dirty="0">
              <a:solidFill>
                <a:prstClr val="black"/>
              </a:solidFill>
              <a:latin typeface="Arial" pitchFamily="34" charset="0"/>
              <a:cs typeface="Arial" pitchFamily="34" charset="0"/>
            </a:endParaRPr>
          </a:p>
        </p:txBody>
      </p:sp>
      <p:sp>
        <p:nvSpPr>
          <p:cNvPr id="24" name="Text Box 10">
            <a:extLst>
              <a:ext uri="{FF2B5EF4-FFF2-40B4-BE49-F238E27FC236}">
                <a16:creationId xmlns:a16="http://schemas.microsoft.com/office/drawing/2014/main" id="{F65093D0-605B-AF49-956A-1824D50B3027}"/>
              </a:ext>
            </a:extLst>
          </p:cNvPr>
          <p:cNvSpPr txBox="1">
            <a:spLocks noChangeArrowheads="1"/>
          </p:cNvSpPr>
          <p:nvPr/>
        </p:nvSpPr>
        <p:spPr bwMode="auto">
          <a:xfrm>
            <a:off x="11477048" y="781591"/>
            <a:ext cx="925004" cy="708891"/>
          </a:xfrm>
          <a:prstGeom prst="rect">
            <a:avLst/>
          </a:prstGeom>
          <a:solidFill>
            <a:srgbClr val="FFFFFF"/>
          </a:solidFill>
          <a:ln w="9525">
            <a:noFill/>
            <a:miter lim="800000"/>
            <a:headEnd/>
            <a:tailEnd/>
          </a:ln>
        </p:spPr>
        <p:txBody>
          <a:bodyPr vert="horz" wrap="square" lIns="137160" tIns="68580" rIns="137160" bIns="68580" numCol="1" anchor="t" anchorCtr="0" compatLnSpc="1">
            <a:prstTxWarp prst="textNoShape">
              <a:avLst/>
            </a:prstTxWarp>
          </a:bodyPr>
          <a:lstStyle/>
          <a:p>
            <a:pPr defTabSz="1371600" eaLnBrk="0" fontAlgn="base">
              <a:spcBef>
                <a:spcPct val="0"/>
              </a:spcBef>
              <a:spcAft>
                <a:spcPct val="0"/>
              </a:spcAft>
            </a:pPr>
            <a:r>
              <a:rPr lang="en-US" sz="2100" dirty="0">
                <a:solidFill>
                  <a:prstClr val="black"/>
                </a:solidFill>
                <a:latin typeface="Calibri" pitchFamily="34" charset="0"/>
                <a:ea typeface="Times New Roman" pitchFamily="18" charset="0"/>
                <a:cs typeface="Times New Roman" pitchFamily="18" charset="0"/>
              </a:rPr>
              <a:t>(a)</a:t>
            </a:r>
            <a:endParaRPr lang="en-US" sz="2700" dirty="0">
              <a:solidFill>
                <a:prstClr val="black"/>
              </a:solidFill>
              <a:latin typeface="Arial" pitchFamily="34" charset="0"/>
              <a:cs typeface="Arial" pitchFamily="34" charset="0"/>
            </a:endParaRPr>
          </a:p>
        </p:txBody>
      </p:sp>
      <p:sp>
        <p:nvSpPr>
          <p:cNvPr id="25" name="Text Box 11">
            <a:extLst>
              <a:ext uri="{FF2B5EF4-FFF2-40B4-BE49-F238E27FC236}">
                <a16:creationId xmlns:a16="http://schemas.microsoft.com/office/drawing/2014/main" id="{09283FD5-7F1C-984B-B6A4-04707AF1A8EE}"/>
              </a:ext>
            </a:extLst>
          </p:cNvPr>
          <p:cNvSpPr txBox="1">
            <a:spLocks noChangeArrowheads="1"/>
          </p:cNvSpPr>
          <p:nvPr/>
        </p:nvSpPr>
        <p:spPr bwMode="auto">
          <a:xfrm>
            <a:off x="11534144" y="3859440"/>
            <a:ext cx="904154" cy="708891"/>
          </a:xfrm>
          <a:prstGeom prst="rect">
            <a:avLst/>
          </a:prstGeom>
          <a:solidFill>
            <a:srgbClr val="FFFFFF"/>
          </a:solidFill>
          <a:ln w="9525">
            <a:noFill/>
            <a:miter lim="800000"/>
            <a:headEnd/>
            <a:tailEnd/>
          </a:ln>
        </p:spPr>
        <p:txBody>
          <a:bodyPr vert="horz" wrap="square" lIns="137160" tIns="68580" rIns="137160" bIns="68580" numCol="1" anchor="t" anchorCtr="0" compatLnSpc="1">
            <a:prstTxWarp prst="textNoShape">
              <a:avLst/>
            </a:prstTxWarp>
          </a:bodyPr>
          <a:lstStyle/>
          <a:p>
            <a:pPr defTabSz="1371600" eaLnBrk="0" fontAlgn="base">
              <a:spcBef>
                <a:spcPct val="0"/>
              </a:spcBef>
              <a:spcAft>
                <a:spcPct val="0"/>
              </a:spcAft>
            </a:pPr>
            <a:r>
              <a:rPr lang="en-US" sz="2100" dirty="0">
                <a:solidFill>
                  <a:prstClr val="black"/>
                </a:solidFill>
                <a:latin typeface="Calibri" pitchFamily="34" charset="0"/>
                <a:ea typeface="Times New Roman" pitchFamily="18" charset="0"/>
                <a:cs typeface="Times New Roman" pitchFamily="18" charset="0"/>
              </a:rPr>
              <a:t>(b)</a:t>
            </a:r>
            <a:endParaRPr lang="en-US" sz="2700" dirty="0">
              <a:solidFill>
                <a:prstClr val="black"/>
              </a:solidFill>
              <a:latin typeface="Arial" pitchFamily="34" charset="0"/>
              <a:cs typeface="Arial" pitchFamily="34" charset="0"/>
            </a:endParaRPr>
          </a:p>
        </p:txBody>
      </p:sp>
      <p:sp>
        <p:nvSpPr>
          <p:cNvPr id="26" name="Text Box 12">
            <a:extLst>
              <a:ext uri="{FF2B5EF4-FFF2-40B4-BE49-F238E27FC236}">
                <a16:creationId xmlns:a16="http://schemas.microsoft.com/office/drawing/2014/main" id="{18F53169-A5DF-8743-8D23-A7BD25760A54}"/>
              </a:ext>
            </a:extLst>
          </p:cNvPr>
          <p:cNvSpPr txBox="1">
            <a:spLocks noChangeArrowheads="1"/>
          </p:cNvSpPr>
          <p:nvPr/>
        </p:nvSpPr>
        <p:spPr bwMode="auto">
          <a:xfrm>
            <a:off x="11534144" y="6834293"/>
            <a:ext cx="862456" cy="708891"/>
          </a:xfrm>
          <a:prstGeom prst="rect">
            <a:avLst/>
          </a:prstGeom>
          <a:solidFill>
            <a:srgbClr val="FFFFFF"/>
          </a:solidFill>
          <a:ln w="9525">
            <a:noFill/>
            <a:miter lim="800000"/>
            <a:headEnd/>
            <a:tailEnd/>
          </a:ln>
        </p:spPr>
        <p:txBody>
          <a:bodyPr vert="horz" wrap="square" lIns="137160" tIns="68580" rIns="137160" bIns="68580" numCol="1" anchor="t" anchorCtr="0" compatLnSpc="1">
            <a:prstTxWarp prst="textNoShape">
              <a:avLst/>
            </a:prstTxWarp>
          </a:bodyPr>
          <a:lstStyle/>
          <a:p>
            <a:pPr defTabSz="1371600" eaLnBrk="0" fontAlgn="base">
              <a:spcBef>
                <a:spcPct val="0"/>
              </a:spcBef>
              <a:spcAft>
                <a:spcPct val="0"/>
              </a:spcAft>
            </a:pPr>
            <a:r>
              <a:rPr lang="en-US" sz="2100" dirty="0">
                <a:solidFill>
                  <a:prstClr val="black"/>
                </a:solidFill>
                <a:latin typeface="Calibri" pitchFamily="34" charset="0"/>
                <a:ea typeface="Times New Roman" pitchFamily="18" charset="0"/>
                <a:cs typeface="Times New Roman" pitchFamily="18" charset="0"/>
              </a:rPr>
              <a:t>(c)</a:t>
            </a:r>
            <a:endParaRPr lang="en-US" sz="2700" dirty="0">
              <a:solidFill>
                <a:prstClr val="black"/>
              </a:solidFill>
              <a:latin typeface="Arial" pitchFamily="34" charset="0"/>
              <a:cs typeface="Arial" pitchFamily="34" charset="0"/>
            </a:endParaRPr>
          </a:p>
        </p:txBody>
      </p:sp>
      <p:sp>
        <p:nvSpPr>
          <p:cNvPr id="27" name="Text Box 13">
            <a:extLst>
              <a:ext uri="{FF2B5EF4-FFF2-40B4-BE49-F238E27FC236}">
                <a16:creationId xmlns:a16="http://schemas.microsoft.com/office/drawing/2014/main" id="{53F31E8D-9E7A-5740-AB76-990AB8D44782}"/>
              </a:ext>
            </a:extLst>
          </p:cNvPr>
          <p:cNvSpPr txBox="1">
            <a:spLocks noChangeArrowheads="1"/>
          </p:cNvSpPr>
          <p:nvPr/>
        </p:nvSpPr>
        <p:spPr bwMode="auto">
          <a:xfrm>
            <a:off x="11534144" y="9973646"/>
            <a:ext cx="862456" cy="708891"/>
          </a:xfrm>
          <a:prstGeom prst="rect">
            <a:avLst/>
          </a:prstGeom>
          <a:solidFill>
            <a:srgbClr val="FFFFFF"/>
          </a:solidFill>
          <a:ln w="9525">
            <a:noFill/>
            <a:miter lim="800000"/>
            <a:headEnd/>
            <a:tailEnd/>
          </a:ln>
        </p:spPr>
        <p:txBody>
          <a:bodyPr vert="horz" wrap="square" lIns="137160" tIns="68580" rIns="137160" bIns="68580" numCol="1" anchor="t" anchorCtr="0" compatLnSpc="1">
            <a:prstTxWarp prst="textNoShape">
              <a:avLst/>
            </a:prstTxWarp>
          </a:bodyPr>
          <a:lstStyle/>
          <a:p>
            <a:pPr defTabSz="1371600" eaLnBrk="0" fontAlgn="base">
              <a:spcBef>
                <a:spcPct val="0"/>
              </a:spcBef>
              <a:spcAft>
                <a:spcPct val="0"/>
              </a:spcAft>
            </a:pPr>
            <a:r>
              <a:rPr lang="en-US" sz="2100" dirty="0">
                <a:solidFill>
                  <a:prstClr val="black"/>
                </a:solidFill>
                <a:latin typeface="Calibri" pitchFamily="34" charset="0"/>
                <a:ea typeface="Times New Roman" pitchFamily="18" charset="0"/>
                <a:cs typeface="Times New Roman" pitchFamily="18" charset="0"/>
              </a:rPr>
              <a:t>(d)</a:t>
            </a:r>
            <a:endParaRPr lang="en-US" sz="2700" dirty="0">
              <a:solidFill>
                <a:prstClr val="black"/>
              </a:solidFill>
              <a:latin typeface="Arial" pitchFamily="34" charset="0"/>
              <a:cs typeface="Arial" pitchFamily="34" charset="0"/>
            </a:endParaRPr>
          </a:p>
        </p:txBody>
      </p:sp>
      <p:sp>
        <p:nvSpPr>
          <p:cNvPr id="28" name="Approved">
            <a:extLst>
              <a:ext uri="{FF2B5EF4-FFF2-40B4-BE49-F238E27FC236}">
                <a16:creationId xmlns:a16="http://schemas.microsoft.com/office/drawing/2014/main" id="{41EB4FEE-1E6B-3547-A790-9A1765A197B4}"/>
              </a:ext>
            </a:extLst>
          </p:cNvPr>
          <p:cNvSpPr/>
          <p:nvPr/>
        </p:nvSpPr>
        <p:spPr>
          <a:xfrm>
            <a:off x="6751466" y="6026514"/>
            <a:ext cx="593329" cy="593330"/>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 name="Approved">
            <a:extLst>
              <a:ext uri="{FF2B5EF4-FFF2-40B4-BE49-F238E27FC236}">
                <a16:creationId xmlns:a16="http://schemas.microsoft.com/office/drawing/2014/main" id="{15948F70-7AC5-B049-9665-CB762C43D8A8}"/>
              </a:ext>
            </a:extLst>
          </p:cNvPr>
          <p:cNvSpPr/>
          <p:nvPr/>
        </p:nvSpPr>
        <p:spPr>
          <a:xfrm>
            <a:off x="6745293" y="6994928"/>
            <a:ext cx="593329" cy="593330"/>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4">
              <a:hueOff val="-461056"/>
              <a:satOff val="4338"/>
              <a:lumOff val="-10225"/>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8" name="AFSC Winter Seminar Series…">
            <a:extLst>
              <a:ext uri="{FF2B5EF4-FFF2-40B4-BE49-F238E27FC236}">
                <a16:creationId xmlns:a16="http://schemas.microsoft.com/office/drawing/2014/main" id="{8F7E1A41-FFFE-844F-A598-EEAA59DF7C32}"/>
              </a:ext>
            </a:extLst>
          </p:cNvPr>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extLst>
      <p:ext uri="{BB962C8B-B14F-4D97-AF65-F5344CB8AC3E}">
        <p14:creationId xmlns:p14="http://schemas.microsoft.com/office/powerpoint/2010/main" val="269017090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ea ice timing and extent"/>
          <p:cNvSpPr/>
          <p:nvPr/>
        </p:nvSpPr>
        <p:spPr>
          <a:xfrm>
            <a:off x="2547788" y="239117"/>
            <a:ext cx="6361201"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rPr lang="en-US" dirty="0"/>
              <a:t>Mixed layer depth</a:t>
            </a:r>
            <a:endParaRPr dirty="0"/>
          </a:p>
        </p:txBody>
      </p:sp>
      <p:sp>
        <p:nvSpPr>
          <p:cNvPr id="279"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0" name="Observations = satellite (Nimbus-7 SMMR and DMSP SSM/I- SSMIS passive microwave data)…"/>
          <p:cNvSpPr txBox="1"/>
          <p:nvPr/>
        </p:nvSpPr>
        <p:spPr>
          <a:xfrm>
            <a:off x="2562118" y="3240689"/>
            <a:ext cx="5117839" cy="1728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defRPr b="0" i="1">
                <a:latin typeface="Open Sans Regular"/>
                <a:ea typeface="Open Sans Regular"/>
                <a:cs typeface="Open Sans Regular"/>
                <a:sym typeface="Open Sans Regular"/>
              </a:defRPr>
            </a:pPr>
            <a:r>
              <a:rPr dirty="0"/>
              <a:t>Observations = </a:t>
            </a:r>
            <a:r>
              <a:rPr lang="en-US" dirty="0"/>
              <a:t>mooring</a:t>
            </a:r>
            <a:r>
              <a:rPr dirty="0"/>
              <a:t> </a:t>
            </a:r>
            <a:endParaRPr lang="en-US" dirty="0"/>
          </a:p>
          <a:p>
            <a:pPr algn="l">
              <a:defRPr b="0" i="1">
                <a:latin typeface="Open Sans Regular"/>
                <a:ea typeface="Open Sans Regular"/>
                <a:cs typeface="Open Sans Regular"/>
                <a:sym typeface="Open Sans Regular"/>
              </a:defRPr>
            </a:pPr>
            <a:r>
              <a:rPr sz="2000" dirty="0"/>
              <a:t>(</a:t>
            </a:r>
            <a:r>
              <a:rPr lang="en-US" sz="2000" dirty="0"/>
              <a:t>M2 mooring</a:t>
            </a:r>
            <a:r>
              <a:rPr sz="2000" dirty="0"/>
              <a:t>)</a:t>
            </a:r>
          </a:p>
          <a:p>
            <a:pPr algn="l">
              <a:defRPr b="0" i="1">
                <a:latin typeface="Open Sans Regular"/>
                <a:ea typeface="Open Sans Regular"/>
                <a:cs typeface="Open Sans Regular"/>
                <a:sym typeface="Open Sans Regular"/>
              </a:defRPr>
            </a:pPr>
            <a:endParaRPr lang="en-US" sz="2000" dirty="0"/>
          </a:p>
          <a:p>
            <a:pPr marL="228600" indent="-228600" algn="l">
              <a:spcBef>
                <a:spcPts val="1000"/>
              </a:spcBef>
              <a:buSzPct val="100000"/>
              <a:buChar char="•"/>
              <a:defRPr b="0" i="1">
                <a:latin typeface="Open Sans Regular"/>
                <a:ea typeface="Open Sans Regular"/>
                <a:cs typeface="Open Sans Regular"/>
                <a:sym typeface="Open Sans Regular"/>
              </a:defRPr>
            </a:pPr>
            <a:endParaRPr lang="en-US" dirty="0"/>
          </a:p>
        </p:txBody>
      </p:sp>
      <p:sp>
        <p:nvSpPr>
          <p:cNvPr id="29" name="Approved">
            <a:extLst>
              <a:ext uri="{FF2B5EF4-FFF2-40B4-BE49-F238E27FC236}">
                <a16:creationId xmlns:a16="http://schemas.microsoft.com/office/drawing/2014/main" id="{15948F70-7AC5-B049-9665-CB762C43D8A8}"/>
              </a:ext>
            </a:extLst>
          </p:cNvPr>
          <p:cNvSpPr/>
          <p:nvPr/>
        </p:nvSpPr>
        <p:spPr>
          <a:xfrm>
            <a:off x="3620950" y="6891957"/>
            <a:ext cx="1653770" cy="1653773"/>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4">
              <a:hueOff val="-461056"/>
              <a:satOff val="4338"/>
              <a:lumOff val="-10225"/>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18" name="Picture 17" descr="Figure5.png">
            <a:extLst>
              <a:ext uri="{FF2B5EF4-FFF2-40B4-BE49-F238E27FC236}">
                <a16:creationId xmlns:a16="http://schemas.microsoft.com/office/drawing/2014/main" id="{25E76790-9A96-5B4D-A561-1D0DE6F3C53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500214" y="2288727"/>
            <a:ext cx="16883786" cy="8810624"/>
          </a:xfrm>
          <a:prstGeom prst="rect">
            <a:avLst/>
          </a:prstGeom>
        </p:spPr>
      </p:pic>
      <p:sp>
        <p:nvSpPr>
          <p:cNvPr id="2" name="Rectangle 1">
            <a:extLst>
              <a:ext uri="{FF2B5EF4-FFF2-40B4-BE49-F238E27FC236}">
                <a16:creationId xmlns:a16="http://schemas.microsoft.com/office/drawing/2014/main" id="{94C96CDE-0710-904D-8E3F-97D0367A9BEB}"/>
              </a:ext>
            </a:extLst>
          </p:cNvPr>
          <p:cNvSpPr/>
          <p:nvPr/>
        </p:nvSpPr>
        <p:spPr>
          <a:xfrm>
            <a:off x="2562118" y="4969367"/>
            <a:ext cx="4280241" cy="1077218"/>
          </a:xfrm>
          <a:prstGeom prst="rect">
            <a:avLst/>
          </a:prstGeom>
        </p:spPr>
        <p:txBody>
          <a:bodyPr wrap="square">
            <a:spAutoFit/>
          </a:bodyPr>
          <a:lstStyle/>
          <a:p>
            <a:pPr marL="228600" indent="-228600" algn="l">
              <a:spcBef>
                <a:spcPts val="1000"/>
              </a:spcBef>
              <a:buSzPct val="100000"/>
              <a:buChar char="•"/>
              <a:defRPr b="0" i="1">
                <a:latin typeface="Open Sans Regular"/>
                <a:ea typeface="Open Sans Regular"/>
                <a:cs typeface="Open Sans Regular"/>
                <a:sym typeface="Open Sans Regular"/>
              </a:defRPr>
            </a:pPr>
            <a:r>
              <a:rPr lang="en-US" dirty="0"/>
              <a:t>Shallow bias, especially in fall</a:t>
            </a:r>
          </a:p>
        </p:txBody>
      </p:sp>
      <p:sp>
        <p:nvSpPr>
          <p:cNvPr id="9" name="AFSC Winter Seminar Series…">
            <a:extLst>
              <a:ext uri="{FF2B5EF4-FFF2-40B4-BE49-F238E27FC236}">
                <a16:creationId xmlns:a16="http://schemas.microsoft.com/office/drawing/2014/main" id="{DC180922-287D-134C-853C-A1A758B7B7D6}"/>
              </a:ext>
            </a:extLst>
          </p:cNvPr>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extLst>
      <p:ext uri="{BB962C8B-B14F-4D97-AF65-F5344CB8AC3E}">
        <p14:creationId xmlns:p14="http://schemas.microsoft.com/office/powerpoint/2010/main" val="224067022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ea ice timing and extent"/>
          <p:cNvSpPr/>
          <p:nvPr/>
        </p:nvSpPr>
        <p:spPr>
          <a:xfrm>
            <a:off x="2547788" y="239117"/>
            <a:ext cx="6361201"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t>Sea ice timing and extent</a:t>
            </a:r>
          </a:p>
        </p:txBody>
      </p:sp>
      <p:sp>
        <p:nvSpPr>
          <p:cNvPr id="279"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0" name="Observations = satellite (Nimbus-7 SMMR and DMSP SSM/I- SSMIS passive microwave data)…"/>
          <p:cNvSpPr txBox="1"/>
          <p:nvPr/>
        </p:nvSpPr>
        <p:spPr>
          <a:xfrm>
            <a:off x="2562118" y="3240689"/>
            <a:ext cx="5117839" cy="447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defRPr b="0" i="1">
                <a:latin typeface="Open Sans Regular"/>
                <a:ea typeface="Open Sans Regular"/>
                <a:cs typeface="Open Sans Regular"/>
                <a:sym typeface="Open Sans Regular"/>
              </a:defRPr>
            </a:pPr>
            <a:r>
              <a:rPr dirty="0"/>
              <a:t>Observations = satellite </a:t>
            </a:r>
            <a:r>
              <a:rPr sz="2000" dirty="0"/>
              <a:t>(Nimbus-7 SMMR and DMSP SSM/I- SSMIS passive microwave data)</a:t>
            </a:r>
          </a:p>
          <a:p>
            <a:pPr algn="l">
              <a:defRPr b="0" i="1">
                <a:latin typeface="Open Sans Regular"/>
                <a:ea typeface="Open Sans Regular"/>
                <a:cs typeface="Open Sans Regular"/>
                <a:sym typeface="Open Sans Regular"/>
              </a:defRPr>
            </a:pPr>
            <a:endParaRPr sz="2000" dirty="0"/>
          </a:p>
          <a:p>
            <a:pPr marL="228600" indent="-228600" algn="l">
              <a:spcBef>
                <a:spcPts val="1000"/>
              </a:spcBef>
              <a:buSzPct val="100000"/>
              <a:buChar char="•"/>
              <a:defRPr b="0" i="1">
                <a:latin typeface="Open Sans Regular"/>
                <a:ea typeface="Open Sans Regular"/>
                <a:cs typeface="Open Sans Regular"/>
                <a:sym typeface="Open Sans Regular"/>
              </a:defRPr>
            </a:pPr>
            <a:r>
              <a:rPr dirty="0"/>
              <a:t>Sea ice extent</a:t>
            </a:r>
          </a:p>
          <a:p>
            <a:pPr marL="228600" indent="-228600" algn="l">
              <a:spcBef>
                <a:spcPts val="1000"/>
              </a:spcBef>
              <a:buSzPct val="100000"/>
              <a:buChar char="•"/>
              <a:defRPr b="0" i="1">
                <a:latin typeface="Open Sans Regular"/>
                <a:ea typeface="Open Sans Regular"/>
                <a:cs typeface="Open Sans Regular"/>
                <a:sym typeface="Open Sans Regular"/>
              </a:defRPr>
            </a:pPr>
            <a:r>
              <a:rPr dirty="0"/>
              <a:t>Date of ice advance</a:t>
            </a:r>
          </a:p>
          <a:p>
            <a:pPr marL="228600" indent="-228600" algn="l">
              <a:spcBef>
                <a:spcPts val="1000"/>
              </a:spcBef>
              <a:buSzPct val="100000"/>
              <a:buChar char="•"/>
              <a:defRPr b="0" i="1">
                <a:latin typeface="Open Sans Regular"/>
                <a:ea typeface="Open Sans Regular"/>
                <a:cs typeface="Open Sans Regular"/>
                <a:sym typeface="Open Sans Regular"/>
              </a:defRPr>
            </a:pPr>
            <a:r>
              <a:rPr dirty="0"/>
              <a:t>Date of ice retreat</a:t>
            </a:r>
          </a:p>
        </p:txBody>
      </p:sp>
      <p:pic>
        <p:nvPicPr>
          <p:cNvPr id="281" name="seaice.png" descr="seaice.png"/>
          <p:cNvPicPr>
            <a:picLocks noChangeAspect="1"/>
          </p:cNvPicPr>
          <p:nvPr/>
        </p:nvPicPr>
        <p:blipFill>
          <a:blip r:embed="rId3"/>
          <a:srcRect l="1706" t="1615"/>
          <a:stretch>
            <a:fillRect/>
          </a:stretch>
        </p:blipFill>
        <p:spPr>
          <a:xfrm>
            <a:off x="7829749" y="1071723"/>
            <a:ext cx="16425134" cy="12333127"/>
          </a:xfrm>
          <a:prstGeom prst="rect">
            <a:avLst/>
          </a:prstGeom>
          <a:ln w="12700">
            <a:miter lim="400000"/>
          </a:ln>
        </p:spPr>
      </p:pic>
      <p:sp>
        <p:nvSpPr>
          <p:cNvPr id="282" name="Approved"/>
          <p:cNvSpPr/>
          <p:nvPr/>
        </p:nvSpPr>
        <p:spPr>
          <a:xfrm>
            <a:off x="6579259" y="5337752"/>
            <a:ext cx="593329" cy="593329"/>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3" name="Approved"/>
          <p:cNvSpPr/>
          <p:nvPr/>
        </p:nvSpPr>
        <p:spPr>
          <a:xfrm>
            <a:off x="6579260" y="4707499"/>
            <a:ext cx="593329" cy="593330"/>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4" name="Approved"/>
          <p:cNvSpPr/>
          <p:nvPr/>
        </p:nvSpPr>
        <p:spPr>
          <a:xfrm>
            <a:off x="6579258" y="5958975"/>
            <a:ext cx="593329" cy="593330"/>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4">
              <a:hueOff val="-461056"/>
              <a:satOff val="4338"/>
              <a:lumOff val="-10225"/>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0" name="AFSC Winter Seminar Series…">
            <a:extLst>
              <a:ext uri="{FF2B5EF4-FFF2-40B4-BE49-F238E27FC236}">
                <a16:creationId xmlns:a16="http://schemas.microsoft.com/office/drawing/2014/main" id="{6D99A6F7-D81E-7244-BE9B-27B1E1FBD398}"/>
              </a:ext>
            </a:extLst>
          </p:cNvPr>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he Cold Pool"/>
          <p:cNvSpPr/>
          <p:nvPr/>
        </p:nvSpPr>
        <p:spPr>
          <a:xfrm>
            <a:off x="2547788" y="239117"/>
            <a:ext cx="6361201"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t>The Cold Pool</a:t>
            </a:r>
          </a:p>
        </p:txBody>
      </p:sp>
      <p:sp>
        <p:nvSpPr>
          <p:cNvPr id="290"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91" name="Text"/>
          <p:cNvSpPr txBox="1"/>
          <p:nvPr/>
        </p:nvSpPr>
        <p:spPr>
          <a:xfrm>
            <a:off x="2562118" y="3240689"/>
            <a:ext cx="6332541"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defRPr b="0" i="1">
                <a:latin typeface="Open Sans Regular"/>
                <a:ea typeface="Open Sans Regular"/>
                <a:cs typeface="Open Sans Regular"/>
                <a:sym typeface="Open Sans Regular"/>
              </a:defRPr>
            </a:pPr>
            <a:endParaRPr/>
          </a:p>
        </p:txBody>
      </p:sp>
      <p:graphicFrame>
        <p:nvGraphicFramePr>
          <p:cNvPr id="292" name="Table"/>
          <p:cNvGraphicFramePr/>
          <p:nvPr/>
        </p:nvGraphicFramePr>
        <p:xfrm>
          <a:off x="2541719" y="4539985"/>
          <a:ext cx="4587675" cy="4636028"/>
        </p:xfrm>
        <a:graphic>
          <a:graphicData uri="http://schemas.openxmlformats.org/drawingml/2006/table">
            <a:tbl>
              <a:tblPr firstRow="1" firstCol="1">
                <a:tableStyleId>{2708684C-4D16-4618-839F-0558EEFCDFE6}</a:tableStyleId>
              </a:tblPr>
              <a:tblGrid>
                <a:gridCol w="965547">
                  <a:extLst>
                    <a:ext uri="{9D8B030D-6E8A-4147-A177-3AD203B41FA5}">
                      <a16:colId xmlns:a16="http://schemas.microsoft.com/office/drawing/2014/main" val="20000"/>
                    </a:ext>
                  </a:extLst>
                </a:gridCol>
                <a:gridCol w="1399199">
                  <a:extLst>
                    <a:ext uri="{9D8B030D-6E8A-4147-A177-3AD203B41FA5}">
                      <a16:colId xmlns:a16="http://schemas.microsoft.com/office/drawing/2014/main" val="20001"/>
                    </a:ext>
                  </a:extLst>
                </a:gridCol>
                <a:gridCol w="1018662">
                  <a:extLst>
                    <a:ext uri="{9D8B030D-6E8A-4147-A177-3AD203B41FA5}">
                      <a16:colId xmlns:a16="http://schemas.microsoft.com/office/drawing/2014/main" val="20002"/>
                    </a:ext>
                  </a:extLst>
                </a:gridCol>
                <a:gridCol w="1204267">
                  <a:extLst>
                    <a:ext uri="{9D8B030D-6E8A-4147-A177-3AD203B41FA5}">
                      <a16:colId xmlns:a16="http://schemas.microsoft.com/office/drawing/2014/main" val="20003"/>
                    </a:ext>
                  </a:extLst>
                </a:gridCol>
              </a:tblGrid>
              <a:tr h="1159007">
                <a:tc>
                  <a:txBody>
                    <a:bodyPr/>
                    <a:lstStyle/>
                    <a:p>
                      <a:pPr defTabSz="914400">
                        <a:tabLst>
                          <a:tab pos="1651000" algn="l"/>
                        </a:tabLst>
                        <a:defRPr sz="1900" b="0">
                          <a:latin typeface="Open Sans Regular"/>
                          <a:ea typeface="Open Sans Regular"/>
                          <a:cs typeface="Open Sans Regular"/>
                          <a:sym typeface="Open Sans Regular"/>
                        </a:defRPr>
                      </a:pPr>
                      <a:endParaRPr/>
                    </a:p>
                  </a:txBody>
                  <a:tcPr marL="50800" marR="50800" marT="50800" marB="50800" anchor="ctr" horzOverflow="overflow">
                    <a:lnL w="12700">
                      <a:miter lim="400000"/>
                    </a:lnL>
                  </a:tcPr>
                </a:tc>
                <a:tc>
                  <a:txBody>
                    <a:bodyPr/>
                    <a:lstStyle/>
                    <a:p>
                      <a:pPr defTabSz="914400">
                        <a:tabLst>
                          <a:tab pos="1651000" algn="l"/>
                        </a:tabLst>
                        <a:defRPr sz="1800" b="0"/>
                      </a:pPr>
                      <a:r>
                        <a:rPr sz="1900">
                          <a:latin typeface="Open Sans Regular"/>
                          <a:ea typeface="Open Sans Regular"/>
                          <a:cs typeface="Open Sans Regular"/>
                          <a:sym typeface="Open Sans Regular"/>
                        </a:rPr>
                        <a:t>Correlation</a:t>
                      </a:r>
                    </a:p>
                  </a:txBody>
                  <a:tcPr marL="50800" marR="50800" marT="50800" marB="50800" anchor="ctr" horzOverflow="overflow"/>
                </a:tc>
                <a:tc>
                  <a:txBody>
                    <a:bodyPr/>
                    <a:lstStyle/>
                    <a:p>
                      <a:pPr defTabSz="914400">
                        <a:tabLst>
                          <a:tab pos="1651000" algn="l"/>
                        </a:tabLst>
                        <a:defRPr sz="1800" b="0"/>
                      </a:pPr>
                      <a:r>
                        <a:rPr sz="1900">
                          <a:latin typeface="Open Sans Regular"/>
                          <a:ea typeface="Open Sans Regular"/>
                          <a:cs typeface="Open Sans Regular"/>
                          <a:sym typeface="Open Sans Regular"/>
                        </a:rPr>
                        <a:t>Bias</a:t>
                      </a:r>
                    </a:p>
                  </a:txBody>
                  <a:tcPr marL="50800" marR="50800" marT="50800" marB="50800" anchor="ctr" horzOverflow="overflow"/>
                </a:tc>
                <a:tc>
                  <a:txBody>
                    <a:bodyPr/>
                    <a:lstStyle/>
                    <a:p>
                      <a:pPr defTabSz="914400">
                        <a:tabLst>
                          <a:tab pos="1651000" algn="l"/>
                        </a:tabLst>
                        <a:defRPr sz="1800" b="0"/>
                      </a:pPr>
                      <a:r>
                        <a:rPr sz="1900">
                          <a:latin typeface="Open Sans Regular"/>
                          <a:ea typeface="Open Sans Regular"/>
                          <a:cs typeface="Open Sans Regular"/>
                          <a:sym typeface="Open Sans Regular"/>
                        </a:rPr>
                        <a:t>Model Efficiency</a:t>
                      </a:r>
                    </a:p>
                  </a:txBody>
                  <a:tcPr marL="50800" marR="50800" marT="50800" marB="50800" anchor="ctr" horzOverflow="overflow">
                    <a:lnR w="12700">
                      <a:miter lim="400000"/>
                    </a:lnR>
                  </a:tcPr>
                </a:tc>
                <a:extLst>
                  <a:ext uri="{0D108BD9-81ED-4DB2-BD59-A6C34878D82A}">
                    <a16:rowId xmlns:a16="http://schemas.microsoft.com/office/drawing/2014/main" val="10000"/>
                  </a:ext>
                </a:extLst>
              </a:tr>
              <a:tr h="1159007">
                <a:tc>
                  <a:txBody>
                    <a:bodyPr/>
                    <a:lstStyle/>
                    <a:p>
                      <a:pPr defTabSz="914400">
                        <a:tabLst>
                          <a:tab pos="1651000" algn="l"/>
                        </a:tabLst>
                        <a:defRPr sz="1800" b="0"/>
                      </a:pPr>
                      <a:r>
                        <a:rPr sz="1900">
                          <a:latin typeface="Open Sans Regular"/>
                          <a:ea typeface="Open Sans Regular"/>
                          <a:cs typeface="Open Sans Regular"/>
                          <a:sym typeface="Open Sans Regular"/>
                        </a:rPr>
                        <a:t>Bottom temp</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0.905</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-0.104</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0.800</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1159007">
                <a:tc>
                  <a:txBody>
                    <a:bodyPr/>
                    <a:lstStyle/>
                    <a:p>
                      <a:pPr defTabSz="914400">
                        <a:tabLst>
                          <a:tab pos="1651000" algn="l"/>
                        </a:tabLst>
                        <a:defRPr sz="1800" b="0"/>
                      </a:pPr>
                      <a:r>
                        <a:rPr sz="1900">
                          <a:latin typeface="Open Sans Regular"/>
                          <a:ea typeface="Open Sans Regular"/>
                          <a:cs typeface="Open Sans Regular"/>
                          <a:sym typeface="Open Sans Regular"/>
                        </a:rPr>
                        <a:t>0ºC index</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0.940</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0.009</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0.778</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1159007">
                <a:tc>
                  <a:txBody>
                    <a:bodyPr/>
                    <a:lstStyle/>
                    <a:p>
                      <a:pPr defTabSz="914400">
                        <a:tabLst>
                          <a:tab pos="1651000" algn="l"/>
                        </a:tabLst>
                        <a:defRPr sz="1800" b="0"/>
                      </a:pPr>
                      <a:r>
                        <a:rPr sz="1900">
                          <a:latin typeface="Open Sans Regular"/>
                          <a:ea typeface="Open Sans Regular"/>
                          <a:cs typeface="Open Sans Regular"/>
                          <a:sym typeface="Open Sans Regular"/>
                        </a:rPr>
                        <a:t>2ºC index</a:t>
                      </a:r>
                    </a:p>
                  </a:txBody>
                  <a:tcPr marL="50800" marR="50800" marT="50800" marB="50800" anchor="ctr" horzOverflow="overflow">
                    <a:lnB w="12700">
                      <a:miter lim="400000"/>
                    </a:lnB>
                  </a:tcPr>
                </a:tc>
                <a:tc>
                  <a:txBody>
                    <a:bodyPr/>
                    <a:lstStyle/>
                    <a:p>
                      <a:pPr defTabSz="914400">
                        <a:defRPr sz="1800"/>
                      </a:pPr>
                      <a:r>
                        <a:rPr sz="1900">
                          <a:latin typeface="Open Sans Regular"/>
                          <a:ea typeface="Open Sans Regular"/>
                          <a:cs typeface="Open Sans Regular"/>
                          <a:sym typeface="Open Sans Regular"/>
                        </a:rPr>
                        <a:t>0.884</a:t>
                      </a:r>
                    </a:p>
                  </a:txBody>
                  <a:tcPr marL="50800" marR="50800" marT="50800" marB="50800" anchor="ctr" horzOverflow="overflow">
                    <a:lnB w="12700">
                      <a:miter lim="400000"/>
                    </a:lnB>
                  </a:tcPr>
                </a:tc>
                <a:tc>
                  <a:txBody>
                    <a:bodyPr/>
                    <a:lstStyle/>
                    <a:p>
                      <a:pPr defTabSz="914400">
                        <a:defRPr sz="1800"/>
                      </a:pPr>
                      <a:r>
                        <a:rPr sz="1900">
                          <a:latin typeface="Open Sans Regular"/>
                          <a:ea typeface="Open Sans Regular"/>
                          <a:cs typeface="Open Sans Regular"/>
                          <a:sym typeface="Open Sans Regular"/>
                        </a:rPr>
                        <a:t>0.026</a:t>
                      </a:r>
                    </a:p>
                  </a:txBody>
                  <a:tcPr marL="50800" marR="50800" marT="50800" marB="50800" anchor="ctr" horzOverflow="overflow">
                    <a:lnB w="12700">
                      <a:miter lim="400000"/>
                    </a:lnB>
                  </a:tcPr>
                </a:tc>
                <a:tc>
                  <a:txBody>
                    <a:bodyPr/>
                    <a:lstStyle/>
                    <a:p>
                      <a:pPr defTabSz="914400">
                        <a:defRPr sz="1800"/>
                      </a:pPr>
                      <a:r>
                        <a:rPr sz="1900">
                          <a:latin typeface="Open Sans Regular"/>
                          <a:ea typeface="Open Sans Regular"/>
                          <a:cs typeface="Open Sans Regular"/>
                          <a:sym typeface="Open Sans Regular"/>
                        </a:rPr>
                        <a:t>0.714</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3"/>
                  </a:ext>
                </a:extLst>
              </a:tr>
            </a:tbl>
          </a:graphicData>
        </a:graphic>
      </p:graphicFrame>
      <p:sp>
        <p:nvSpPr>
          <p:cNvPr id="293" name="Approved"/>
          <p:cNvSpPr/>
          <p:nvPr/>
        </p:nvSpPr>
        <p:spPr>
          <a:xfrm>
            <a:off x="4491153" y="10096010"/>
            <a:ext cx="1535477" cy="1535478"/>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pic>
        <p:nvPicPr>
          <p:cNvPr id="294" name="cpoolspatial.png" descr="cpoolspatial.png"/>
          <p:cNvPicPr>
            <a:picLocks noChangeAspect="1"/>
          </p:cNvPicPr>
          <p:nvPr/>
        </p:nvPicPr>
        <p:blipFill>
          <a:blip r:embed="rId3"/>
          <a:stretch>
            <a:fillRect/>
          </a:stretch>
        </p:blipFill>
        <p:spPr>
          <a:xfrm>
            <a:off x="7478641" y="590018"/>
            <a:ext cx="16758338" cy="12561364"/>
          </a:xfrm>
          <a:prstGeom prst="rect">
            <a:avLst/>
          </a:prstGeom>
          <a:ln w="12700">
            <a:miter lim="400000"/>
          </a:ln>
        </p:spPr>
      </p:pic>
      <p:sp>
        <p:nvSpPr>
          <p:cNvPr id="295" name="Observations = AFSC groundfish survey"/>
          <p:cNvSpPr txBox="1"/>
          <p:nvPr/>
        </p:nvSpPr>
        <p:spPr>
          <a:xfrm>
            <a:off x="2562118" y="2563356"/>
            <a:ext cx="5117839" cy="176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b="0" i="1">
                <a:latin typeface="Open Sans Regular"/>
                <a:ea typeface="Open Sans Regular"/>
                <a:cs typeface="Open Sans Regular"/>
                <a:sym typeface="Open Sans Regular"/>
              </a:defRPr>
            </a:lvl1pPr>
          </a:lstStyle>
          <a:p>
            <a:r>
              <a:t>Observations = AFSC groundfish survey</a:t>
            </a:r>
          </a:p>
        </p:txBody>
      </p:sp>
      <p:sp>
        <p:nvSpPr>
          <p:cNvPr id="10" name="AFSC Winter Seminar Series…">
            <a:extLst>
              <a:ext uri="{FF2B5EF4-FFF2-40B4-BE49-F238E27FC236}">
                <a16:creationId xmlns:a16="http://schemas.microsoft.com/office/drawing/2014/main" id="{8C37511F-58CA-2A4B-8AB2-A7A8C9DC0E80}"/>
              </a:ext>
            </a:extLst>
          </p:cNvPr>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he Cold Pool"/>
          <p:cNvSpPr/>
          <p:nvPr/>
        </p:nvSpPr>
        <p:spPr>
          <a:xfrm>
            <a:off x="2547788" y="239117"/>
            <a:ext cx="6361201"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t>The Cold Pool</a:t>
            </a:r>
          </a:p>
        </p:txBody>
      </p:sp>
      <p:sp>
        <p:nvSpPr>
          <p:cNvPr id="301"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2" name="Text"/>
          <p:cNvSpPr txBox="1"/>
          <p:nvPr/>
        </p:nvSpPr>
        <p:spPr>
          <a:xfrm>
            <a:off x="2562118" y="3240689"/>
            <a:ext cx="6332541" cy="1092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defRPr b="0" i="1">
                <a:latin typeface="Open Sans Regular"/>
                <a:ea typeface="Open Sans Regular"/>
                <a:cs typeface="Open Sans Regular"/>
                <a:sym typeface="Open Sans Regular"/>
              </a:defRPr>
            </a:pPr>
            <a:endParaRPr/>
          </a:p>
        </p:txBody>
      </p:sp>
      <p:pic>
        <p:nvPicPr>
          <p:cNvPr id="303" name="cpoolindex.pdf" descr="cpoolindex.pdf"/>
          <p:cNvPicPr>
            <a:picLocks noChangeAspect="1"/>
          </p:cNvPicPr>
          <p:nvPr/>
        </p:nvPicPr>
        <p:blipFill>
          <a:blip r:embed="rId3"/>
          <a:stretch>
            <a:fillRect/>
          </a:stretch>
        </p:blipFill>
        <p:spPr>
          <a:xfrm>
            <a:off x="7195396" y="718714"/>
            <a:ext cx="17258318" cy="12943738"/>
          </a:xfrm>
          <a:prstGeom prst="rect">
            <a:avLst/>
          </a:prstGeom>
          <a:ln w="12700">
            <a:miter lim="400000"/>
          </a:ln>
        </p:spPr>
      </p:pic>
      <p:graphicFrame>
        <p:nvGraphicFramePr>
          <p:cNvPr id="304" name="Table"/>
          <p:cNvGraphicFramePr/>
          <p:nvPr/>
        </p:nvGraphicFramePr>
        <p:xfrm>
          <a:off x="2541719" y="4539985"/>
          <a:ext cx="4587675" cy="4636028"/>
        </p:xfrm>
        <a:graphic>
          <a:graphicData uri="http://schemas.openxmlformats.org/drawingml/2006/table">
            <a:tbl>
              <a:tblPr firstRow="1" firstCol="1">
                <a:tableStyleId>{2708684C-4D16-4618-839F-0558EEFCDFE6}</a:tableStyleId>
              </a:tblPr>
              <a:tblGrid>
                <a:gridCol w="965547">
                  <a:extLst>
                    <a:ext uri="{9D8B030D-6E8A-4147-A177-3AD203B41FA5}">
                      <a16:colId xmlns:a16="http://schemas.microsoft.com/office/drawing/2014/main" val="20000"/>
                    </a:ext>
                  </a:extLst>
                </a:gridCol>
                <a:gridCol w="1399199">
                  <a:extLst>
                    <a:ext uri="{9D8B030D-6E8A-4147-A177-3AD203B41FA5}">
                      <a16:colId xmlns:a16="http://schemas.microsoft.com/office/drawing/2014/main" val="20001"/>
                    </a:ext>
                  </a:extLst>
                </a:gridCol>
                <a:gridCol w="1018662">
                  <a:extLst>
                    <a:ext uri="{9D8B030D-6E8A-4147-A177-3AD203B41FA5}">
                      <a16:colId xmlns:a16="http://schemas.microsoft.com/office/drawing/2014/main" val="20002"/>
                    </a:ext>
                  </a:extLst>
                </a:gridCol>
                <a:gridCol w="1204267">
                  <a:extLst>
                    <a:ext uri="{9D8B030D-6E8A-4147-A177-3AD203B41FA5}">
                      <a16:colId xmlns:a16="http://schemas.microsoft.com/office/drawing/2014/main" val="20003"/>
                    </a:ext>
                  </a:extLst>
                </a:gridCol>
              </a:tblGrid>
              <a:tr h="1159007">
                <a:tc>
                  <a:txBody>
                    <a:bodyPr/>
                    <a:lstStyle/>
                    <a:p>
                      <a:pPr defTabSz="914400">
                        <a:tabLst>
                          <a:tab pos="1651000" algn="l"/>
                        </a:tabLst>
                        <a:defRPr sz="1900" b="0">
                          <a:latin typeface="Open Sans Regular"/>
                          <a:ea typeface="Open Sans Regular"/>
                          <a:cs typeface="Open Sans Regular"/>
                          <a:sym typeface="Open Sans Regular"/>
                        </a:defRPr>
                      </a:pPr>
                      <a:endParaRPr/>
                    </a:p>
                  </a:txBody>
                  <a:tcPr marL="50800" marR="50800" marT="50800" marB="50800" anchor="ctr" horzOverflow="overflow">
                    <a:lnL w="12700">
                      <a:miter lim="400000"/>
                    </a:lnL>
                  </a:tcPr>
                </a:tc>
                <a:tc>
                  <a:txBody>
                    <a:bodyPr/>
                    <a:lstStyle/>
                    <a:p>
                      <a:pPr defTabSz="914400">
                        <a:tabLst>
                          <a:tab pos="1651000" algn="l"/>
                        </a:tabLst>
                        <a:defRPr sz="1800" b="0"/>
                      </a:pPr>
                      <a:r>
                        <a:rPr sz="1900">
                          <a:latin typeface="Open Sans Regular"/>
                          <a:ea typeface="Open Sans Regular"/>
                          <a:cs typeface="Open Sans Regular"/>
                          <a:sym typeface="Open Sans Regular"/>
                        </a:rPr>
                        <a:t>Correlation</a:t>
                      </a:r>
                    </a:p>
                  </a:txBody>
                  <a:tcPr marL="50800" marR="50800" marT="50800" marB="50800" anchor="ctr" horzOverflow="overflow"/>
                </a:tc>
                <a:tc>
                  <a:txBody>
                    <a:bodyPr/>
                    <a:lstStyle/>
                    <a:p>
                      <a:pPr defTabSz="914400">
                        <a:tabLst>
                          <a:tab pos="1651000" algn="l"/>
                        </a:tabLst>
                        <a:defRPr sz="1800" b="0"/>
                      </a:pPr>
                      <a:r>
                        <a:rPr sz="1900">
                          <a:latin typeface="Open Sans Regular"/>
                          <a:ea typeface="Open Sans Regular"/>
                          <a:cs typeface="Open Sans Regular"/>
                          <a:sym typeface="Open Sans Regular"/>
                        </a:rPr>
                        <a:t>Bias</a:t>
                      </a:r>
                    </a:p>
                  </a:txBody>
                  <a:tcPr marL="50800" marR="50800" marT="50800" marB="50800" anchor="ctr" horzOverflow="overflow"/>
                </a:tc>
                <a:tc>
                  <a:txBody>
                    <a:bodyPr/>
                    <a:lstStyle/>
                    <a:p>
                      <a:pPr defTabSz="914400">
                        <a:tabLst>
                          <a:tab pos="1651000" algn="l"/>
                        </a:tabLst>
                        <a:defRPr sz="1800" b="0"/>
                      </a:pPr>
                      <a:r>
                        <a:rPr sz="1900">
                          <a:latin typeface="Open Sans Regular"/>
                          <a:ea typeface="Open Sans Regular"/>
                          <a:cs typeface="Open Sans Regular"/>
                          <a:sym typeface="Open Sans Regular"/>
                        </a:rPr>
                        <a:t>Model Efficiency</a:t>
                      </a:r>
                    </a:p>
                  </a:txBody>
                  <a:tcPr marL="50800" marR="50800" marT="50800" marB="50800" anchor="ctr" horzOverflow="overflow">
                    <a:lnR w="12700">
                      <a:miter lim="400000"/>
                    </a:lnR>
                  </a:tcPr>
                </a:tc>
                <a:extLst>
                  <a:ext uri="{0D108BD9-81ED-4DB2-BD59-A6C34878D82A}">
                    <a16:rowId xmlns:a16="http://schemas.microsoft.com/office/drawing/2014/main" val="10000"/>
                  </a:ext>
                </a:extLst>
              </a:tr>
              <a:tr h="1159007">
                <a:tc>
                  <a:txBody>
                    <a:bodyPr/>
                    <a:lstStyle/>
                    <a:p>
                      <a:pPr defTabSz="914400">
                        <a:tabLst>
                          <a:tab pos="1651000" algn="l"/>
                        </a:tabLst>
                        <a:defRPr sz="1800" b="0"/>
                      </a:pPr>
                      <a:r>
                        <a:rPr sz="1900">
                          <a:latin typeface="Open Sans Regular"/>
                          <a:ea typeface="Open Sans Regular"/>
                          <a:cs typeface="Open Sans Regular"/>
                          <a:sym typeface="Open Sans Regular"/>
                        </a:rPr>
                        <a:t>Bottom temp</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0.905</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-0.104</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0.800</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1159007">
                <a:tc>
                  <a:txBody>
                    <a:bodyPr/>
                    <a:lstStyle/>
                    <a:p>
                      <a:pPr defTabSz="914400">
                        <a:tabLst>
                          <a:tab pos="1651000" algn="l"/>
                        </a:tabLst>
                        <a:defRPr sz="1800" b="0"/>
                      </a:pPr>
                      <a:r>
                        <a:rPr sz="1900">
                          <a:latin typeface="Open Sans Regular"/>
                          <a:ea typeface="Open Sans Regular"/>
                          <a:cs typeface="Open Sans Regular"/>
                          <a:sym typeface="Open Sans Regular"/>
                        </a:rPr>
                        <a:t>0ºC index</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0.940</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0.009</a:t>
                      </a:r>
                    </a:p>
                  </a:txBody>
                  <a:tcPr marL="50800" marR="50800" marT="50800" marB="50800" anchor="ctr" horzOverflow="overflow"/>
                </a:tc>
                <a:tc>
                  <a:txBody>
                    <a:bodyPr/>
                    <a:lstStyle/>
                    <a:p>
                      <a:pPr defTabSz="914400">
                        <a:defRPr sz="1800"/>
                      </a:pPr>
                      <a:r>
                        <a:rPr sz="1900">
                          <a:latin typeface="Open Sans Regular"/>
                          <a:ea typeface="Open Sans Regular"/>
                          <a:cs typeface="Open Sans Regular"/>
                          <a:sym typeface="Open Sans Regular"/>
                        </a:rPr>
                        <a:t>0.778</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1159007">
                <a:tc>
                  <a:txBody>
                    <a:bodyPr/>
                    <a:lstStyle/>
                    <a:p>
                      <a:pPr defTabSz="914400">
                        <a:tabLst>
                          <a:tab pos="1651000" algn="l"/>
                        </a:tabLst>
                        <a:defRPr sz="1800" b="0"/>
                      </a:pPr>
                      <a:r>
                        <a:rPr sz="1900">
                          <a:latin typeface="Open Sans Regular"/>
                          <a:ea typeface="Open Sans Regular"/>
                          <a:cs typeface="Open Sans Regular"/>
                          <a:sym typeface="Open Sans Regular"/>
                        </a:rPr>
                        <a:t>2ºC index</a:t>
                      </a:r>
                    </a:p>
                  </a:txBody>
                  <a:tcPr marL="50800" marR="50800" marT="50800" marB="50800" anchor="ctr" horzOverflow="overflow">
                    <a:lnB w="12700">
                      <a:miter lim="400000"/>
                    </a:lnB>
                  </a:tcPr>
                </a:tc>
                <a:tc>
                  <a:txBody>
                    <a:bodyPr/>
                    <a:lstStyle/>
                    <a:p>
                      <a:pPr defTabSz="914400">
                        <a:defRPr sz="1800"/>
                      </a:pPr>
                      <a:r>
                        <a:rPr sz="1900">
                          <a:latin typeface="Open Sans Regular"/>
                          <a:ea typeface="Open Sans Regular"/>
                          <a:cs typeface="Open Sans Regular"/>
                          <a:sym typeface="Open Sans Regular"/>
                        </a:rPr>
                        <a:t>0.884</a:t>
                      </a:r>
                    </a:p>
                  </a:txBody>
                  <a:tcPr marL="50800" marR="50800" marT="50800" marB="50800" anchor="ctr" horzOverflow="overflow">
                    <a:lnB w="12700">
                      <a:miter lim="400000"/>
                    </a:lnB>
                  </a:tcPr>
                </a:tc>
                <a:tc>
                  <a:txBody>
                    <a:bodyPr/>
                    <a:lstStyle/>
                    <a:p>
                      <a:pPr defTabSz="914400">
                        <a:defRPr sz="1800"/>
                      </a:pPr>
                      <a:r>
                        <a:rPr sz="1900">
                          <a:latin typeface="Open Sans Regular"/>
                          <a:ea typeface="Open Sans Regular"/>
                          <a:cs typeface="Open Sans Regular"/>
                          <a:sym typeface="Open Sans Regular"/>
                        </a:rPr>
                        <a:t>0.026</a:t>
                      </a:r>
                    </a:p>
                  </a:txBody>
                  <a:tcPr marL="50800" marR="50800" marT="50800" marB="50800" anchor="ctr" horzOverflow="overflow">
                    <a:lnB w="12700">
                      <a:miter lim="400000"/>
                    </a:lnB>
                  </a:tcPr>
                </a:tc>
                <a:tc>
                  <a:txBody>
                    <a:bodyPr/>
                    <a:lstStyle/>
                    <a:p>
                      <a:pPr defTabSz="914400">
                        <a:defRPr sz="1800"/>
                      </a:pPr>
                      <a:r>
                        <a:rPr sz="1900">
                          <a:latin typeface="Open Sans Regular"/>
                          <a:ea typeface="Open Sans Regular"/>
                          <a:cs typeface="Open Sans Regular"/>
                          <a:sym typeface="Open Sans Regular"/>
                        </a:rPr>
                        <a:t>0.714</a:t>
                      </a:r>
                    </a:p>
                  </a:txBody>
                  <a:tcPr marL="50800" marR="50800" marT="50800" marB="50800" anchor="ctr" horzOverflow="overflow">
                    <a:lnR w="12700">
                      <a:miter lim="400000"/>
                    </a:lnR>
                    <a:lnB w="12700">
                      <a:miter lim="400000"/>
                    </a:lnB>
                  </a:tcPr>
                </a:tc>
                <a:extLst>
                  <a:ext uri="{0D108BD9-81ED-4DB2-BD59-A6C34878D82A}">
                    <a16:rowId xmlns:a16="http://schemas.microsoft.com/office/drawing/2014/main" val="10003"/>
                  </a:ext>
                </a:extLst>
              </a:tr>
            </a:tbl>
          </a:graphicData>
        </a:graphic>
      </p:graphicFrame>
      <p:sp>
        <p:nvSpPr>
          <p:cNvPr id="305" name="Approved"/>
          <p:cNvSpPr/>
          <p:nvPr/>
        </p:nvSpPr>
        <p:spPr>
          <a:xfrm>
            <a:off x="4491153" y="10096010"/>
            <a:ext cx="1535477" cy="1535478"/>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06" name="Observations = AFSC groundfish survey"/>
          <p:cNvSpPr txBox="1"/>
          <p:nvPr/>
        </p:nvSpPr>
        <p:spPr>
          <a:xfrm>
            <a:off x="2562118" y="2563356"/>
            <a:ext cx="5117839" cy="176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defRPr b="0" i="1">
                <a:latin typeface="Open Sans Regular"/>
                <a:ea typeface="Open Sans Regular"/>
                <a:cs typeface="Open Sans Regular"/>
                <a:sym typeface="Open Sans Regular"/>
              </a:defRPr>
            </a:lvl1pPr>
          </a:lstStyle>
          <a:p>
            <a:r>
              <a:t>Observations = AFSC groundfish survey</a:t>
            </a:r>
          </a:p>
        </p:txBody>
      </p:sp>
      <p:sp>
        <p:nvSpPr>
          <p:cNvPr id="10" name="AFSC Winter Seminar Series…">
            <a:extLst>
              <a:ext uri="{FF2B5EF4-FFF2-40B4-BE49-F238E27FC236}">
                <a16:creationId xmlns:a16="http://schemas.microsoft.com/office/drawing/2014/main" id="{61DDB666-FCC5-9A4C-8E4E-9A569A8F4AE5}"/>
              </a:ext>
            </a:extLst>
          </p:cNvPr>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tratification"/>
          <p:cNvSpPr/>
          <p:nvPr/>
        </p:nvSpPr>
        <p:spPr>
          <a:xfrm>
            <a:off x="2547788" y="239117"/>
            <a:ext cx="6361201"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t>Stratification</a:t>
            </a:r>
          </a:p>
        </p:txBody>
      </p:sp>
      <p:sp>
        <p:nvSpPr>
          <p:cNvPr id="312"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3" name="Observations = literature, qualitative (Coachman, 1986; Kachel et al., 2002; Stabeno et al., 2012)…"/>
          <p:cNvSpPr txBox="1"/>
          <p:nvPr/>
        </p:nvSpPr>
        <p:spPr>
          <a:xfrm>
            <a:off x="2562118" y="3240689"/>
            <a:ext cx="4809268" cy="6438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defRPr b="0" i="1">
                <a:latin typeface="Open Sans Regular"/>
                <a:ea typeface="Open Sans Regular"/>
                <a:cs typeface="Open Sans Regular"/>
                <a:sym typeface="Open Sans Regular"/>
              </a:defRPr>
            </a:pPr>
            <a:r>
              <a:rPr dirty="0"/>
              <a:t>Observations = literature, qualitative </a:t>
            </a:r>
            <a:r>
              <a:rPr sz="2000" dirty="0"/>
              <a:t>(Coachman, 1986; </a:t>
            </a:r>
            <a:r>
              <a:rPr sz="2000" dirty="0" err="1"/>
              <a:t>Kachel</a:t>
            </a:r>
            <a:r>
              <a:rPr sz="2000" dirty="0"/>
              <a:t> et al., 2002; </a:t>
            </a:r>
            <a:r>
              <a:rPr sz="2000" dirty="0" err="1"/>
              <a:t>Stabeno</a:t>
            </a:r>
            <a:r>
              <a:rPr sz="2000" dirty="0"/>
              <a:t> et al., 2012)</a:t>
            </a:r>
          </a:p>
          <a:p>
            <a:pPr algn="l">
              <a:defRPr b="0" i="1">
                <a:latin typeface="Open Sans Regular"/>
                <a:ea typeface="Open Sans Regular"/>
                <a:cs typeface="Open Sans Regular"/>
                <a:sym typeface="Open Sans Regular"/>
              </a:defRPr>
            </a:pPr>
            <a:endParaRPr sz="2000" dirty="0"/>
          </a:p>
          <a:p>
            <a:pPr marL="228600" indent="-228600" algn="l">
              <a:spcBef>
                <a:spcPts val="1000"/>
              </a:spcBef>
              <a:buSzPct val="100000"/>
              <a:buChar char="•"/>
              <a:defRPr b="0" i="1">
                <a:latin typeface="Open Sans Regular"/>
                <a:ea typeface="Open Sans Regular"/>
                <a:cs typeface="Open Sans Regular"/>
                <a:sym typeface="Open Sans Regular"/>
              </a:defRPr>
            </a:pPr>
            <a:r>
              <a:rPr dirty="0"/>
              <a:t>Distinct mixing regimes</a:t>
            </a:r>
          </a:p>
          <a:p>
            <a:pPr marL="228600" indent="-228600" algn="l">
              <a:spcBef>
                <a:spcPts val="1000"/>
              </a:spcBef>
              <a:buSzPct val="100000"/>
              <a:buChar char="•"/>
              <a:defRPr b="0" i="1">
                <a:latin typeface="Open Sans Regular"/>
                <a:ea typeface="Open Sans Regular"/>
                <a:cs typeface="Open Sans Regular"/>
                <a:sym typeface="Open Sans Regular"/>
              </a:defRPr>
            </a:pPr>
            <a:r>
              <a:rPr dirty="0"/>
              <a:t>Inner/middle domain front</a:t>
            </a:r>
          </a:p>
          <a:p>
            <a:pPr marL="228600" indent="-228600" algn="l">
              <a:spcBef>
                <a:spcPts val="1000"/>
              </a:spcBef>
              <a:buSzPct val="100000"/>
              <a:buChar char="•"/>
              <a:defRPr b="0" i="1">
                <a:latin typeface="Open Sans Regular"/>
                <a:ea typeface="Open Sans Regular"/>
                <a:cs typeface="Open Sans Regular"/>
                <a:sym typeface="Open Sans Regular"/>
              </a:defRPr>
            </a:pPr>
            <a:r>
              <a:rPr dirty="0"/>
              <a:t>Middle/outer domain front</a:t>
            </a:r>
          </a:p>
          <a:p>
            <a:pPr algn="l">
              <a:spcBef>
                <a:spcPts val="1000"/>
              </a:spcBef>
              <a:defRPr b="0" i="1">
                <a:latin typeface="Open Sans Regular"/>
                <a:ea typeface="Open Sans Regular"/>
                <a:cs typeface="Open Sans Regular"/>
                <a:sym typeface="Open Sans Regular"/>
              </a:defRPr>
            </a:pPr>
            <a:endParaRPr dirty="0"/>
          </a:p>
        </p:txBody>
      </p:sp>
      <p:pic>
        <p:nvPicPr>
          <p:cNvPr id="314" name="stratidx.png" descr="stratidx.png"/>
          <p:cNvPicPr>
            <a:picLocks noChangeAspect="1"/>
          </p:cNvPicPr>
          <p:nvPr/>
        </p:nvPicPr>
        <p:blipFill>
          <a:blip r:embed="rId3"/>
          <a:stretch>
            <a:fillRect/>
          </a:stretch>
        </p:blipFill>
        <p:spPr>
          <a:xfrm>
            <a:off x="8973658" y="527558"/>
            <a:ext cx="15065407" cy="12660884"/>
          </a:xfrm>
          <a:prstGeom prst="rect">
            <a:avLst/>
          </a:prstGeom>
          <a:ln w="12700">
            <a:miter lim="400000"/>
          </a:ln>
        </p:spPr>
      </p:pic>
      <p:sp>
        <p:nvSpPr>
          <p:cNvPr id="315" name="Approved"/>
          <p:cNvSpPr/>
          <p:nvPr/>
        </p:nvSpPr>
        <p:spPr>
          <a:xfrm>
            <a:off x="7425928" y="4928422"/>
            <a:ext cx="593329" cy="593329"/>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6" name="Approved"/>
          <p:cNvSpPr/>
          <p:nvPr/>
        </p:nvSpPr>
        <p:spPr>
          <a:xfrm>
            <a:off x="7397398" y="5566561"/>
            <a:ext cx="593329" cy="593330"/>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17" name="Dingbat X"/>
          <p:cNvSpPr/>
          <p:nvPr/>
        </p:nvSpPr>
        <p:spPr>
          <a:xfrm>
            <a:off x="7333872" y="6111836"/>
            <a:ext cx="720380" cy="85125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0" name="AFSC Winter Seminar Series…">
            <a:extLst>
              <a:ext uri="{FF2B5EF4-FFF2-40B4-BE49-F238E27FC236}">
                <a16:creationId xmlns:a16="http://schemas.microsoft.com/office/drawing/2014/main" id="{24A9A6F6-CD33-F847-A66A-9E55239E0E96}"/>
              </a:ext>
            </a:extLst>
          </p:cNvPr>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rimary production"/>
          <p:cNvSpPr/>
          <p:nvPr/>
        </p:nvSpPr>
        <p:spPr>
          <a:xfrm>
            <a:off x="2547788" y="239117"/>
            <a:ext cx="6361201"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t>Primary production</a:t>
            </a:r>
          </a:p>
        </p:txBody>
      </p:sp>
      <p:sp>
        <p:nvSpPr>
          <p:cNvPr id="323"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4" name="Observations = satellite…"/>
          <p:cNvSpPr txBox="1"/>
          <p:nvPr/>
        </p:nvSpPr>
        <p:spPr>
          <a:xfrm>
            <a:off x="2562118" y="3240689"/>
            <a:ext cx="5117839" cy="956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defRPr b="0" i="1">
                <a:latin typeface="Open Sans Regular"/>
                <a:ea typeface="Open Sans Regular"/>
                <a:cs typeface="Open Sans Regular"/>
                <a:sym typeface="Open Sans Regular"/>
              </a:defRPr>
            </a:pPr>
            <a:r>
              <a:t>Observations = satellite </a:t>
            </a:r>
          </a:p>
          <a:p>
            <a:pPr algn="l">
              <a:defRPr b="0" i="1">
                <a:latin typeface="Open Sans Regular"/>
                <a:ea typeface="Open Sans Regular"/>
                <a:cs typeface="Open Sans Regular"/>
                <a:sym typeface="Open Sans Regular"/>
              </a:defRPr>
            </a:pPr>
            <a:r>
              <a:rPr sz="2000"/>
              <a:t>(MODIS Aqua Ocean Color Index (OCI) algorithm, 4km resolution, mean July 2002–July 2015)</a:t>
            </a:r>
          </a:p>
          <a:p>
            <a:pPr algn="l">
              <a:defRPr b="0" i="1">
                <a:latin typeface="Open Sans Regular"/>
                <a:ea typeface="Open Sans Regular"/>
                <a:cs typeface="Open Sans Regular"/>
                <a:sym typeface="Open Sans Regular"/>
              </a:defRPr>
            </a:pPr>
            <a:endParaRPr sz="2000"/>
          </a:p>
          <a:p>
            <a:pPr marL="228600" indent="-228600" algn="l">
              <a:spcBef>
                <a:spcPts val="1000"/>
              </a:spcBef>
              <a:buSzPct val="100000"/>
              <a:buChar char="•"/>
              <a:defRPr b="0" i="1">
                <a:latin typeface="Open Sans Regular"/>
                <a:ea typeface="Open Sans Regular"/>
                <a:cs typeface="Open Sans Regular"/>
                <a:sym typeface="Open Sans Regular"/>
              </a:defRPr>
            </a:pPr>
            <a:r>
              <a:t>Ice-edge and under-ice blooms</a:t>
            </a:r>
          </a:p>
          <a:p>
            <a:pPr marL="228600" indent="-228600" algn="l">
              <a:spcBef>
                <a:spcPts val="1000"/>
              </a:spcBef>
              <a:buSzPct val="100000"/>
              <a:buChar char="•"/>
              <a:defRPr b="0" i="1">
                <a:latin typeface="Open Sans Regular"/>
                <a:ea typeface="Open Sans Regular"/>
                <a:cs typeface="Open Sans Regular"/>
                <a:sym typeface="Open Sans Regular"/>
              </a:defRPr>
            </a:pPr>
            <a:r>
              <a:t>Large spring bloom on shelf</a:t>
            </a:r>
          </a:p>
          <a:p>
            <a:pPr marL="228600" indent="-228600" algn="l">
              <a:spcBef>
                <a:spcPts val="1000"/>
              </a:spcBef>
              <a:buSzPct val="100000"/>
              <a:buChar char="•"/>
              <a:defRPr b="0" i="1">
                <a:latin typeface="Open Sans Regular"/>
                <a:ea typeface="Open Sans Regular"/>
                <a:cs typeface="Open Sans Regular"/>
                <a:sym typeface="Open Sans Regular"/>
              </a:defRPr>
            </a:pPr>
            <a:r>
              <a:t>Low summer productivity on shelf</a:t>
            </a:r>
          </a:p>
          <a:p>
            <a:pPr marL="228600" indent="-228600" algn="l">
              <a:spcBef>
                <a:spcPts val="1000"/>
              </a:spcBef>
              <a:buSzPct val="100000"/>
              <a:buChar char="•"/>
              <a:defRPr b="0" i="1">
                <a:latin typeface="Open Sans Regular"/>
                <a:ea typeface="Open Sans Regular"/>
                <a:cs typeface="Open Sans Regular"/>
                <a:sym typeface="Open Sans Regular"/>
              </a:defRPr>
            </a:pPr>
            <a:r>
              <a:t>Smaller fall bloom on shelf</a:t>
            </a:r>
          </a:p>
          <a:p>
            <a:pPr marL="228600" indent="-228600" algn="l">
              <a:spcBef>
                <a:spcPts val="1000"/>
              </a:spcBef>
              <a:buSzPct val="100000"/>
              <a:buChar char="•"/>
              <a:defRPr b="0" i="1">
                <a:latin typeface="Open Sans Regular"/>
                <a:ea typeface="Open Sans Regular"/>
                <a:cs typeface="Open Sans Regular"/>
                <a:sym typeface="Open Sans Regular"/>
              </a:defRPr>
            </a:pPr>
            <a:r>
              <a:t>Basin is iron-limited</a:t>
            </a:r>
          </a:p>
          <a:p>
            <a:pPr marL="228600" indent="-228600" algn="l">
              <a:spcBef>
                <a:spcPts val="1000"/>
              </a:spcBef>
              <a:buSzPct val="100000"/>
              <a:buChar char="•"/>
              <a:defRPr b="0" i="1">
                <a:latin typeface="Open Sans Regular"/>
                <a:ea typeface="Open Sans Regular"/>
                <a:cs typeface="Open Sans Regular"/>
                <a:sym typeface="Open Sans Regular"/>
              </a:defRPr>
            </a:pPr>
            <a:r>
              <a:t>Bloom timing affected by sea ice extent and retreat date</a:t>
            </a:r>
          </a:p>
        </p:txBody>
      </p:sp>
      <p:pic>
        <p:nvPicPr>
          <p:cNvPr id="325" name="chlspatial.png" descr="chlspatial.png"/>
          <p:cNvPicPr>
            <a:picLocks noChangeAspect="1"/>
          </p:cNvPicPr>
          <p:nvPr/>
        </p:nvPicPr>
        <p:blipFill>
          <a:blip r:embed="rId3"/>
          <a:stretch>
            <a:fillRect/>
          </a:stretch>
        </p:blipFill>
        <p:spPr>
          <a:xfrm>
            <a:off x="10633110" y="0"/>
            <a:ext cx="11746503" cy="13716001"/>
          </a:xfrm>
          <a:prstGeom prst="rect">
            <a:avLst/>
          </a:prstGeom>
          <a:ln w="12700">
            <a:miter lim="400000"/>
          </a:ln>
        </p:spPr>
      </p:pic>
      <p:sp>
        <p:nvSpPr>
          <p:cNvPr id="326" name="Approved"/>
          <p:cNvSpPr/>
          <p:nvPr/>
        </p:nvSpPr>
        <p:spPr>
          <a:xfrm>
            <a:off x="7960604" y="5767349"/>
            <a:ext cx="593329" cy="593329"/>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7" name="Approved"/>
          <p:cNvSpPr/>
          <p:nvPr/>
        </p:nvSpPr>
        <p:spPr>
          <a:xfrm>
            <a:off x="7953204" y="7504373"/>
            <a:ext cx="593329" cy="593329"/>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8" name="Approved"/>
          <p:cNvSpPr/>
          <p:nvPr/>
        </p:nvSpPr>
        <p:spPr>
          <a:xfrm>
            <a:off x="7960603" y="6574035"/>
            <a:ext cx="593329" cy="593329"/>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4">
              <a:hueOff val="-461056"/>
              <a:satOff val="4338"/>
              <a:lumOff val="-10225"/>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29" name="Dingbat X"/>
          <p:cNvSpPr/>
          <p:nvPr/>
        </p:nvSpPr>
        <p:spPr>
          <a:xfrm>
            <a:off x="7870402" y="4591962"/>
            <a:ext cx="720380" cy="85125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0" name="Dingbat X"/>
          <p:cNvSpPr/>
          <p:nvPr/>
        </p:nvSpPr>
        <p:spPr>
          <a:xfrm>
            <a:off x="7850401" y="8916711"/>
            <a:ext cx="720380" cy="85125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p>
        </p:txBody>
      </p:sp>
      <p:sp>
        <p:nvSpPr>
          <p:cNvPr id="332" name="Dingbat X"/>
          <p:cNvSpPr/>
          <p:nvPr/>
        </p:nvSpPr>
        <p:spPr>
          <a:xfrm>
            <a:off x="7892704" y="8066153"/>
            <a:ext cx="720380" cy="85125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3" name="AFSC Winter Seminar Series…">
            <a:extLst>
              <a:ext uri="{FF2B5EF4-FFF2-40B4-BE49-F238E27FC236}">
                <a16:creationId xmlns:a16="http://schemas.microsoft.com/office/drawing/2014/main" id="{906B30A3-3057-6949-A37A-F08693955865}"/>
              </a:ext>
            </a:extLst>
          </p:cNvPr>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rimary production"/>
          <p:cNvSpPr/>
          <p:nvPr/>
        </p:nvSpPr>
        <p:spPr>
          <a:xfrm>
            <a:off x="2547788" y="239117"/>
            <a:ext cx="6361201" cy="4099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a:defRPr sz="4800" b="0">
                <a:latin typeface="Open Sans Bold"/>
                <a:ea typeface="Open Sans Bold"/>
                <a:cs typeface="Open Sans Bold"/>
                <a:sym typeface="Open Sans Bold"/>
              </a:defRPr>
            </a:lvl1pPr>
          </a:lstStyle>
          <a:p>
            <a:r>
              <a:t>Primary production</a:t>
            </a:r>
          </a:p>
        </p:txBody>
      </p:sp>
      <p:sp>
        <p:nvSpPr>
          <p:cNvPr id="337" name="Line"/>
          <p:cNvSpPr/>
          <p:nvPr/>
        </p:nvSpPr>
        <p:spPr>
          <a:xfrm flipV="1">
            <a:off x="1904263" y="12700"/>
            <a:ext cx="1" cy="13716000"/>
          </a:xfrm>
          <a:prstGeom prst="line">
            <a:avLst/>
          </a:prstGeom>
          <a:ln w="25400">
            <a:solidFill>
              <a:srgbClr val="D5D5D5"/>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38" name="Observations = mooring…"/>
          <p:cNvSpPr txBox="1"/>
          <p:nvPr/>
        </p:nvSpPr>
        <p:spPr>
          <a:xfrm>
            <a:off x="2562118" y="3240689"/>
            <a:ext cx="5117839" cy="6801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defRPr b="0" i="1">
                <a:latin typeface="Open Sans Regular"/>
                <a:ea typeface="Open Sans Regular"/>
                <a:cs typeface="Open Sans Regular"/>
                <a:sym typeface="Open Sans Regular"/>
              </a:defRPr>
            </a:pPr>
            <a:r>
              <a:rPr dirty="0"/>
              <a:t>Observations = mooring </a:t>
            </a:r>
          </a:p>
          <a:p>
            <a:pPr algn="l">
              <a:defRPr sz="2000" b="0" i="1">
                <a:latin typeface="Open Sans Regular"/>
                <a:ea typeface="Open Sans Regular"/>
                <a:cs typeface="Open Sans Regular"/>
                <a:sym typeface="Open Sans Regular"/>
              </a:defRPr>
            </a:pPr>
            <a:r>
              <a:rPr dirty="0"/>
              <a:t>(M2 mooring fluorescence)</a:t>
            </a:r>
          </a:p>
          <a:p>
            <a:pPr algn="l">
              <a:defRPr sz="2000" b="0" i="1">
                <a:latin typeface="Open Sans Regular"/>
                <a:ea typeface="Open Sans Regular"/>
                <a:cs typeface="Open Sans Regular"/>
                <a:sym typeface="Open Sans Regular"/>
              </a:defRPr>
            </a:pPr>
            <a:endParaRPr dirty="0"/>
          </a:p>
          <a:p>
            <a:pPr algn="l">
              <a:defRPr b="0" i="1">
                <a:latin typeface="Open Sans Regular"/>
                <a:ea typeface="Open Sans Regular"/>
                <a:cs typeface="Open Sans Regular"/>
                <a:sym typeface="Open Sans Regular"/>
              </a:defRPr>
            </a:pPr>
            <a:endParaRPr dirty="0"/>
          </a:p>
          <a:p>
            <a:pPr marL="228600" indent="-228600" algn="l">
              <a:spcBef>
                <a:spcPts val="1000"/>
              </a:spcBef>
              <a:buSzPct val="100000"/>
              <a:buChar char="•"/>
              <a:defRPr b="0" i="1">
                <a:latin typeface="Open Sans Regular"/>
                <a:ea typeface="Open Sans Regular"/>
                <a:cs typeface="Open Sans Regular"/>
                <a:sym typeface="Open Sans Regular"/>
              </a:defRPr>
            </a:pPr>
            <a:r>
              <a:rPr dirty="0"/>
              <a:t>Ice-edge and under-ice blooms</a:t>
            </a:r>
          </a:p>
          <a:p>
            <a:pPr marL="228600" indent="-228600" algn="l">
              <a:spcBef>
                <a:spcPts val="1000"/>
              </a:spcBef>
              <a:buSzPct val="100000"/>
              <a:buChar char="•"/>
              <a:defRPr b="0" i="1">
                <a:latin typeface="Open Sans Regular"/>
                <a:ea typeface="Open Sans Regular"/>
                <a:cs typeface="Open Sans Regular"/>
                <a:sym typeface="Open Sans Regular"/>
              </a:defRPr>
            </a:pPr>
            <a:r>
              <a:rPr dirty="0"/>
              <a:t>Large spring bloom on shelf</a:t>
            </a:r>
          </a:p>
          <a:p>
            <a:pPr marL="228600" indent="-228600" algn="l">
              <a:spcBef>
                <a:spcPts val="1000"/>
              </a:spcBef>
              <a:buSzPct val="100000"/>
              <a:buChar char="•"/>
              <a:defRPr b="0" i="1">
                <a:latin typeface="Open Sans Regular"/>
                <a:ea typeface="Open Sans Regular"/>
                <a:cs typeface="Open Sans Regular"/>
                <a:sym typeface="Open Sans Regular"/>
              </a:defRPr>
            </a:pPr>
            <a:r>
              <a:rPr dirty="0"/>
              <a:t>Low summer productivity on shelf</a:t>
            </a:r>
          </a:p>
          <a:p>
            <a:pPr marL="228600" indent="-228600" algn="l">
              <a:spcBef>
                <a:spcPts val="1000"/>
              </a:spcBef>
              <a:buSzPct val="100000"/>
              <a:buChar char="•"/>
              <a:defRPr b="0" i="1">
                <a:latin typeface="Open Sans Regular"/>
                <a:ea typeface="Open Sans Regular"/>
                <a:cs typeface="Open Sans Regular"/>
                <a:sym typeface="Open Sans Regular"/>
              </a:defRPr>
            </a:pPr>
            <a:r>
              <a:rPr dirty="0"/>
              <a:t>Smaller fall bloom on shelf</a:t>
            </a:r>
          </a:p>
          <a:p>
            <a:pPr marL="228600" indent="-228600" algn="l">
              <a:spcBef>
                <a:spcPts val="1000"/>
              </a:spcBef>
              <a:buSzPct val="100000"/>
              <a:buChar char="•"/>
              <a:defRPr b="0" i="1">
                <a:latin typeface="Open Sans Regular"/>
                <a:ea typeface="Open Sans Regular"/>
                <a:cs typeface="Open Sans Regular"/>
                <a:sym typeface="Open Sans Regular"/>
              </a:defRPr>
            </a:pPr>
            <a:r>
              <a:rPr dirty="0"/>
              <a:t>Basin is iron-limited</a:t>
            </a:r>
          </a:p>
          <a:p>
            <a:pPr marL="228600" indent="-228600" algn="l">
              <a:spcBef>
                <a:spcPts val="1000"/>
              </a:spcBef>
              <a:buSzPct val="100000"/>
              <a:buChar char="•"/>
              <a:defRPr b="0" i="1">
                <a:latin typeface="Open Sans Regular"/>
                <a:ea typeface="Open Sans Regular"/>
                <a:cs typeface="Open Sans Regular"/>
                <a:sym typeface="Open Sans Regular"/>
              </a:defRPr>
            </a:pPr>
            <a:r>
              <a:rPr dirty="0"/>
              <a:t>Bloom timing affected by sea ice extent and retreat date</a:t>
            </a:r>
          </a:p>
        </p:txBody>
      </p:sp>
      <p:pic>
        <p:nvPicPr>
          <p:cNvPr id="344" name="chlm2.png" descr="chlm2.png"/>
          <p:cNvPicPr>
            <a:picLocks noChangeAspect="1"/>
          </p:cNvPicPr>
          <p:nvPr/>
        </p:nvPicPr>
        <p:blipFill>
          <a:blip r:embed="rId3"/>
          <a:stretch>
            <a:fillRect/>
          </a:stretch>
        </p:blipFill>
        <p:spPr>
          <a:xfrm>
            <a:off x="8961699" y="1004976"/>
            <a:ext cx="14474539" cy="12073187"/>
          </a:xfrm>
          <a:prstGeom prst="rect">
            <a:avLst/>
          </a:prstGeom>
          <a:ln w="12700">
            <a:miter lim="400000"/>
          </a:ln>
        </p:spPr>
      </p:pic>
      <p:sp>
        <p:nvSpPr>
          <p:cNvPr id="13" name="Approved">
            <a:extLst>
              <a:ext uri="{FF2B5EF4-FFF2-40B4-BE49-F238E27FC236}">
                <a16:creationId xmlns:a16="http://schemas.microsoft.com/office/drawing/2014/main" id="{894B2247-1F11-CC48-8C93-478066DFD669}"/>
              </a:ext>
            </a:extLst>
          </p:cNvPr>
          <p:cNvSpPr/>
          <p:nvPr/>
        </p:nvSpPr>
        <p:spPr>
          <a:xfrm>
            <a:off x="7960604" y="6124191"/>
            <a:ext cx="593329" cy="593329"/>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 name="Approved">
            <a:extLst>
              <a:ext uri="{FF2B5EF4-FFF2-40B4-BE49-F238E27FC236}">
                <a16:creationId xmlns:a16="http://schemas.microsoft.com/office/drawing/2014/main" id="{FDE97128-3E3F-284E-B9EA-7B6D632219BD}"/>
              </a:ext>
            </a:extLst>
          </p:cNvPr>
          <p:cNvSpPr/>
          <p:nvPr/>
        </p:nvSpPr>
        <p:spPr>
          <a:xfrm>
            <a:off x="7953204" y="7660496"/>
            <a:ext cx="593329" cy="593329"/>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3"/>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 name="Approved">
            <a:extLst>
              <a:ext uri="{FF2B5EF4-FFF2-40B4-BE49-F238E27FC236}">
                <a16:creationId xmlns:a16="http://schemas.microsoft.com/office/drawing/2014/main" id="{BAF911AA-3B56-6340-B55E-F15E38E6AC04}"/>
              </a:ext>
            </a:extLst>
          </p:cNvPr>
          <p:cNvSpPr/>
          <p:nvPr/>
        </p:nvSpPr>
        <p:spPr>
          <a:xfrm>
            <a:off x="7960603" y="6863968"/>
            <a:ext cx="593329" cy="593329"/>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4"/>
                  <a:pt x="0" y="10799"/>
                </a:cubicBezTo>
                <a:cubicBezTo>
                  <a:pt x="0" y="16764"/>
                  <a:pt x="4836" y="21600"/>
                  <a:pt x="10801" y="21600"/>
                </a:cubicBezTo>
                <a:cubicBezTo>
                  <a:pt x="16766" y="21600"/>
                  <a:pt x="21600" y="16764"/>
                  <a:pt x="21600" y="10799"/>
                </a:cubicBezTo>
                <a:cubicBezTo>
                  <a:pt x="21600" y="4834"/>
                  <a:pt x="16766" y="0"/>
                  <a:pt x="10801" y="0"/>
                </a:cubicBezTo>
                <a:close/>
                <a:moveTo>
                  <a:pt x="16337" y="5557"/>
                </a:moveTo>
                <a:cubicBezTo>
                  <a:pt x="16555" y="5556"/>
                  <a:pt x="16774" y="5639"/>
                  <a:pt x="16939" y="5803"/>
                </a:cubicBezTo>
                <a:lnTo>
                  <a:pt x="17480" y="6344"/>
                </a:lnTo>
                <a:cubicBezTo>
                  <a:pt x="17810" y="6674"/>
                  <a:pt x="17809" y="7209"/>
                  <a:pt x="17485" y="7539"/>
                </a:cubicBezTo>
                <a:lnTo>
                  <a:pt x="7826" y="17269"/>
                </a:lnTo>
                <a:cubicBezTo>
                  <a:pt x="7497" y="17604"/>
                  <a:pt x="6955" y="17604"/>
                  <a:pt x="6625" y="17269"/>
                </a:cubicBezTo>
                <a:lnTo>
                  <a:pt x="3230" y="13872"/>
                </a:lnTo>
                <a:cubicBezTo>
                  <a:pt x="2900" y="13542"/>
                  <a:pt x="2900" y="13007"/>
                  <a:pt x="3230" y="12677"/>
                </a:cubicBezTo>
                <a:lnTo>
                  <a:pt x="3770" y="12136"/>
                </a:lnTo>
                <a:cubicBezTo>
                  <a:pt x="4100" y="11806"/>
                  <a:pt x="4635" y="11806"/>
                  <a:pt x="4965" y="12136"/>
                </a:cubicBezTo>
                <a:lnTo>
                  <a:pt x="7166" y="14336"/>
                </a:lnTo>
                <a:cubicBezTo>
                  <a:pt x="7198" y="14369"/>
                  <a:pt x="7253" y="14369"/>
                  <a:pt x="7286" y="14336"/>
                </a:cubicBezTo>
                <a:lnTo>
                  <a:pt x="15737" y="5809"/>
                </a:lnTo>
                <a:cubicBezTo>
                  <a:pt x="15902" y="5641"/>
                  <a:pt x="16120" y="5557"/>
                  <a:pt x="16337" y="5557"/>
                </a:cubicBezTo>
                <a:close/>
              </a:path>
            </a:pathLst>
          </a:custGeom>
          <a:solidFill>
            <a:schemeClr val="accent4">
              <a:hueOff val="-461056"/>
              <a:satOff val="4338"/>
              <a:lumOff val="-10225"/>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 name="Dingbat X">
            <a:extLst>
              <a:ext uri="{FF2B5EF4-FFF2-40B4-BE49-F238E27FC236}">
                <a16:creationId xmlns:a16="http://schemas.microsoft.com/office/drawing/2014/main" id="{F5DABC0B-EBE2-6248-9144-471A94CA49E3}"/>
              </a:ext>
            </a:extLst>
          </p:cNvPr>
          <p:cNvSpPr/>
          <p:nvPr/>
        </p:nvSpPr>
        <p:spPr>
          <a:xfrm>
            <a:off x="7870402" y="5015710"/>
            <a:ext cx="720380" cy="85125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 name="Dingbat X">
            <a:extLst>
              <a:ext uri="{FF2B5EF4-FFF2-40B4-BE49-F238E27FC236}">
                <a16:creationId xmlns:a16="http://schemas.microsoft.com/office/drawing/2014/main" id="{33C8EC88-5FDE-AE43-9A04-B69F4FEA3058}"/>
              </a:ext>
            </a:extLst>
          </p:cNvPr>
          <p:cNvSpPr/>
          <p:nvPr/>
        </p:nvSpPr>
        <p:spPr>
          <a:xfrm>
            <a:off x="7850401" y="9139741"/>
            <a:ext cx="720380" cy="85125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p>
        </p:txBody>
      </p:sp>
      <p:sp>
        <p:nvSpPr>
          <p:cNvPr id="18" name="Dingbat X">
            <a:extLst>
              <a:ext uri="{FF2B5EF4-FFF2-40B4-BE49-F238E27FC236}">
                <a16:creationId xmlns:a16="http://schemas.microsoft.com/office/drawing/2014/main" id="{3ABEE1AF-E3AE-4B47-BD07-FC7CA9D0058B}"/>
              </a:ext>
            </a:extLst>
          </p:cNvPr>
          <p:cNvSpPr/>
          <p:nvPr/>
        </p:nvSpPr>
        <p:spPr>
          <a:xfrm>
            <a:off x="7892704" y="8244576"/>
            <a:ext cx="720380" cy="851250"/>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hueOff val="-82419"/>
              <a:satOff val="-9513"/>
              <a:lumOff val="-16343"/>
            </a:schemeClr>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9" name="AFSC Winter Seminar Series…">
            <a:extLst>
              <a:ext uri="{FF2B5EF4-FFF2-40B4-BE49-F238E27FC236}">
                <a16:creationId xmlns:a16="http://schemas.microsoft.com/office/drawing/2014/main" id="{8CE99DE0-FF58-F043-B9A6-B30FF1B69769}"/>
              </a:ext>
            </a:extLst>
          </p:cNvPr>
          <p:cNvSpPr txBox="1"/>
          <p:nvPr/>
        </p:nvSpPr>
        <p:spPr>
          <a:xfrm rot="16200000">
            <a:off x="-230911" y="11548822"/>
            <a:ext cx="2329163"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1400" b="0">
                <a:latin typeface="Open Sans Regular"/>
                <a:ea typeface="Open Sans Regular"/>
                <a:cs typeface="Open Sans Regular"/>
                <a:sym typeface="Open Sans Regular"/>
              </a:defRPr>
            </a:pPr>
            <a:r>
              <a:rPr lang="en-US" dirty="0"/>
              <a:t>Bering Seasons Workshop</a:t>
            </a:r>
            <a:endParaRPr dirty="0"/>
          </a:p>
          <a:p>
            <a:pPr algn="l">
              <a:defRPr sz="1400" b="0">
                <a:latin typeface="Open Sans Regular"/>
                <a:ea typeface="Open Sans Regular"/>
                <a:cs typeface="Open Sans Regular"/>
                <a:sym typeface="Open Sans Regular"/>
              </a:defRPr>
            </a:pPr>
            <a:r>
              <a:rPr dirty="0" err="1"/>
              <a:t>kelly.kearney@noaa.gov</a:t>
            </a:r>
            <a:endParaRPr dirty="0"/>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249</TotalTime>
  <Words>1790</Words>
  <Application>Microsoft Macintosh PowerPoint</Application>
  <PresentationFormat>Custom</PresentationFormat>
  <Paragraphs>146</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Helvetica Light</vt:lpstr>
      <vt:lpstr>Helvetica Neue</vt:lpstr>
      <vt:lpstr>Helvetica Neue Light</vt:lpstr>
      <vt:lpstr>Helvetica Neue Medium</vt:lpstr>
      <vt:lpstr>Helvetica Neue Thin</vt:lpstr>
      <vt:lpstr>Open Sans Bold</vt:lpstr>
      <vt:lpstr>Open Sans Regular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Kelly A Kearney</cp:lastModifiedBy>
  <cp:revision>13</cp:revision>
  <dcterms:modified xsi:type="dcterms:W3CDTF">2021-03-11T00:15:16Z</dcterms:modified>
</cp:coreProperties>
</file>